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445" r:id="rId3"/>
    <p:sldId id="457" r:id="rId4"/>
    <p:sldId id="462" r:id="rId5"/>
    <p:sldId id="459" r:id="rId6"/>
    <p:sldId id="460" r:id="rId7"/>
    <p:sldId id="489" r:id="rId8"/>
    <p:sldId id="468" r:id="rId9"/>
    <p:sldId id="463" r:id="rId10"/>
    <p:sldId id="469" r:id="rId11"/>
    <p:sldId id="481" r:id="rId12"/>
    <p:sldId id="482" r:id="rId13"/>
    <p:sldId id="483" r:id="rId14"/>
    <p:sldId id="484" r:id="rId15"/>
    <p:sldId id="470" r:id="rId16"/>
    <p:sldId id="464" r:id="rId17"/>
    <p:sldId id="471" r:id="rId18"/>
    <p:sldId id="480" r:id="rId19"/>
    <p:sldId id="475" r:id="rId20"/>
    <p:sldId id="476" r:id="rId21"/>
    <p:sldId id="479" r:id="rId22"/>
    <p:sldId id="478" r:id="rId23"/>
    <p:sldId id="465" r:id="rId24"/>
    <p:sldId id="473" r:id="rId25"/>
    <p:sldId id="490" r:id="rId26"/>
    <p:sldId id="486" r:id="rId27"/>
    <p:sldId id="466" r:id="rId28"/>
    <p:sldId id="362" r:id="rId29"/>
    <p:sldId id="488" r:id="rId30"/>
    <p:sldId id="491" r:id="rId31"/>
  </p:sldIdLst>
  <p:sldSz cx="12192000" cy="6858000"/>
  <p:notesSz cx="6858000" cy="9144000"/>
  <p:embeddedFontLst>
    <p:embeddedFont>
      <p:font typeface="Pretendard" panose="020B0600000101010101" charset="-127"/>
      <p:regular r:id="rId33"/>
      <p:bold r:id="rId34"/>
    </p:embeddedFont>
    <p:embeddedFont>
      <p:font typeface="Pretendard ExtraBold" panose="020B0600000101010101" charset="-127"/>
      <p:bold r:id="rId35"/>
    </p:embeddedFont>
    <p:embeddedFont>
      <p:font typeface="Pretendard Light" panose="020B0600000101010101" charset="-127"/>
      <p:regular r:id="rId36"/>
    </p:embeddedFont>
    <p:embeddedFont>
      <p:font typeface="Pretendard Medium" panose="020B0600000101010101" charset="-127"/>
      <p:regular r:id="rId37"/>
    </p:embeddedFont>
    <p:embeddedFont>
      <p:font typeface="Pretendard SemiBold" panose="020B0600000101010101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C47B"/>
    <a:srgbClr val="70D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8"/>
    <p:restoredTop sz="90872"/>
  </p:normalViewPr>
  <p:slideViewPr>
    <p:cSldViewPr snapToGrid="0">
      <p:cViewPr varScale="1">
        <p:scale>
          <a:sx n="103" d="100"/>
          <a:sy n="103" d="100"/>
        </p:scale>
        <p:origin x="10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59D5E-291F-8B4F-97DC-66C08D352389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65709-7EE6-D64E-95F5-681610C296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266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1083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97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1150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575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기존에 있던 </a:t>
            </a:r>
            <a:r>
              <a:rPr lang="ko-KR" altLang="en-US" dirty="0" err="1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펀딩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사이트들은 실제 존재하는 물건이나 음식들에 대한 </a:t>
            </a:r>
            <a:r>
              <a:rPr lang="ko-KR" altLang="en-US" dirty="0" err="1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펀딩밖에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없었습니다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.</a:t>
            </a:r>
            <a:br>
              <a:rPr lang="ko-KR" altLang="en-US" dirty="0"/>
            </a:b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하지만 여기에 국한되지 않고 더 나아가 여가 생활을 위한 영화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도서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뮤지컬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&amp;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연극을 위한 </a:t>
            </a:r>
            <a:r>
              <a:rPr lang="ko-KR" altLang="en-US" dirty="0" err="1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펀딩을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해보기 위해 프로젝트를 구상하였습니다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.</a:t>
            </a:r>
            <a:b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</a:b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-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영화 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: 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이미 개봉하여 영화관에서 볼 수 없는 영화를 영화관에서 다시 보기위해 </a:t>
            </a:r>
            <a:r>
              <a:rPr lang="ko-KR" altLang="en-US" dirty="0" err="1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펀딩을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하여 재개봉</a:t>
            </a:r>
            <a:b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</a:b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-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도서 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: 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도서를 출판하고 싶은 작가들의 줄거리를 보고 구매자들이 </a:t>
            </a:r>
            <a:r>
              <a:rPr lang="ko-KR" altLang="en-US" dirty="0" err="1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펀딩하여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도서 출판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. &amp;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본인이 직접 작가가 되어 출판을 위한 </a:t>
            </a:r>
            <a:r>
              <a:rPr lang="ko-KR" altLang="en-US" dirty="0" err="1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펀딩을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받을 수도 있음</a:t>
            </a:r>
            <a:b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</a:b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-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뮤지컬 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&amp; 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연극 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: 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극장이 멀어 직접 관람하지 못한 구매자들이 </a:t>
            </a:r>
            <a:r>
              <a:rPr lang="ko-KR" altLang="en-US" dirty="0" err="1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펀딩하여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 녹화본을 받아 볼 수 있도록 함 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(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녹화물에 대한 </a:t>
            </a:r>
            <a:r>
              <a:rPr lang="ko-KR" altLang="en-US" dirty="0" err="1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재녹화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배포 안됨</a:t>
            </a:r>
            <a:r>
              <a:rPr lang="en-US" altLang="ko-KR" dirty="0">
                <a:solidFill>
                  <a:srgbClr val="636C76"/>
                </a:solidFill>
                <a:effectLst/>
                <a:highlight>
                  <a:srgbClr val="FFFFFF"/>
                </a:highlight>
                <a:latin typeface="Pretendard" panose="02000503000000020004" pitchFamily="2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157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1903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67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362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7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636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AWS EC2</a:t>
            </a:r>
            <a:r>
              <a:rPr lang="en-US" altLang="ko-KR" dirty="0"/>
              <a:t>: </a:t>
            </a:r>
            <a:r>
              <a:rPr lang="ko-KR" altLang="en-US" dirty="0"/>
              <a:t>클라우드 컴퓨팅 리소스</a:t>
            </a:r>
            <a:br>
              <a:rPr lang="en-US" altLang="ko-KR" dirty="0"/>
            </a:br>
            <a:r>
              <a:rPr lang="en-US" altLang="ko-KR" b="1" dirty="0"/>
              <a:t>Gradle</a:t>
            </a:r>
            <a:r>
              <a:rPr lang="en-US" altLang="ko-KR" dirty="0"/>
              <a:t>: </a:t>
            </a:r>
            <a:r>
              <a:rPr lang="ko-KR" altLang="en-US" dirty="0"/>
              <a:t>빌드 자동화 도구</a:t>
            </a:r>
            <a:br>
              <a:rPr lang="en-US" altLang="ko-KR" dirty="0"/>
            </a:br>
            <a:r>
              <a:rPr lang="en-US" altLang="ko-KR" b="1" dirty="0"/>
              <a:t>Tomcat</a:t>
            </a:r>
            <a:r>
              <a:rPr lang="en-US" altLang="ko-KR" dirty="0"/>
              <a:t>: </a:t>
            </a:r>
            <a:r>
              <a:rPr lang="ko-KR" altLang="en-US" dirty="0"/>
              <a:t>웹 서버 및 </a:t>
            </a:r>
            <a:r>
              <a:rPr lang="ko-KR" altLang="en-US" dirty="0" err="1"/>
              <a:t>서블릿</a:t>
            </a:r>
            <a:r>
              <a:rPr lang="ko-KR" altLang="en-US" dirty="0"/>
              <a:t> 컨테이너</a:t>
            </a:r>
            <a:br>
              <a:rPr lang="en-US" altLang="ko-KR" dirty="0"/>
            </a:br>
            <a:r>
              <a:rPr lang="en-US" altLang="ko-KR" b="1" dirty="0"/>
              <a:t>Docker</a:t>
            </a:r>
            <a:r>
              <a:rPr lang="en-US" altLang="ko-KR" dirty="0"/>
              <a:t>: </a:t>
            </a:r>
            <a:r>
              <a:rPr lang="ko-KR" altLang="en-US" dirty="0"/>
              <a:t>컨테이너화 플랫폼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040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참고자료</a:t>
            </a:r>
            <a:r>
              <a:rPr kumimoji="1" lang="en-US" altLang="ko-KR" dirty="0"/>
              <a:t>: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pgmjun.tistory.com</a:t>
            </a:r>
            <a:r>
              <a:rPr kumimoji="1" lang="en-US" altLang="ko-KR" dirty="0"/>
              <a:t>/125#4.%20%EA%B7%B8%EB%9F%BC%20RefreshToken%EC%9D%80%20%EC%99%9C%20DB%EC%97%90%20%EC%A0%80%EC%9E%A5%ED%95%B4%EC%84%9C%20%EC%82%AC%EC%9A%A9%ED%95%98%EB%8A%94%20%EA%B1%B4%EB%8D%B0%3F-1</a:t>
            </a:r>
          </a:p>
          <a:p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토큰 </a:t>
            </a:r>
            <a:r>
              <a:rPr lang="en-US" altLang="ko-KR" sz="12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ReIssue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로직의 병목현상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토큰을 재발급하는 과정에서 시스템 상 성능이 저하되거나 처리 속도가 느려지는 현상을 의미한다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5709-7EE6-D64E-95F5-681610C2965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459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FF004-E291-5ECD-E827-4722C0D81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D2A687-B54A-10DF-DB0B-FB2E53B3F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DF178-00BE-4C39-40CF-B24529A0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CF1DF-2BF2-60A2-FF8B-B2E7057D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21EDC-7A0B-42BF-2B29-63F0ABDD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47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7CE21-25CB-2310-17CA-5742E5D0B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F7A42F-BEA8-9B1F-1DFD-8173758BA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171D6-6BA1-6FDC-6667-86695C2C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E82E5-8EA3-3F7A-4BFA-A56888B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29E0C-35D1-72A5-FACA-4B085887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90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D5933F-924D-D319-0DF3-89DBA1266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51FCF8-C6C5-6975-563B-57FE630F8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F05907-D96D-ED55-FB6D-2F019344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7832C-AD00-59B0-5D00-A5702A3A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A61FD-3149-21CB-1986-2BAF0510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7422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851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5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706A4-1228-E77A-3E42-2CF970575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A0AE6-84B2-E152-212E-8D817B04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4AF0A7-2B7D-1C59-199D-EACC4B85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CD4AF-A57F-A38F-A711-C311996D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930A2-CD38-85F3-F5E9-C9F6777E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0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49499-3138-BEA0-28BE-4535E17E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E3ACF1-1D4F-4F62-97BC-4D0CC604E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946AE8-A707-6E1B-61C1-5B3E8B1C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D1767-5170-5A7B-DB4B-C91712E9D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30848-7213-4FE1-8648-01D47502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46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6297C-2541-AD2D-E8E4-7D97E507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9E70E-795C-AB5A-4B94-7DB0B62B1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B38737-8719-273B-4D94-9D8D55498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F0653F-01EA-9DC9-7717-28E617BF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B1B6C-A780-74BD-AEA6-C9174ECE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C1AD9-6C22-6A5C-079A-D9102780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189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B1F78-16CB-899D-33B0-8E846C54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01987-D534-F2BE-AE08-752F22B95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BAB3D-8B4A-4E0F-5601-576037BCD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929F27-E406-E77C-930D-F82708695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863569-5E54-F2F4-4994-6B0BA285E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B4F58-1924-3E7F-5918-C4216D7A1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73B94D-1061-9A66-3265-CBB410CA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B63956-7F40-D869-BFA4-611EEC03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53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CF851-E864-6F4D-B659-9BD73A78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82AB87-1DB4-71C5-E0B0-8CE494D1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7556D4-B5AB-D293-986D-432BDD95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A0974D-22F4-B936-3812-CFA63FB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31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6C03C1-1078-04E1-601F-56978C1A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87E70-1503-54C0-237D-A869EBAB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4CE3D-55CE-CBFA-37E1-80132021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825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BE9B7-CFCF-9E90-1CD8-B7B9AE74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DB3EF-0614-323B-59B8-A5C9B6B3F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FE7595-7B4E-531C-540B-5A570DA13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14A180-A4B5-F38D-66D0-A2B806AA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64F27D-48CA-107B-E321-16778E91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25232-6179-B7C9-CB66-60FAC9F5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053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E485F-6C8B-E157-0820-EC9BDFA3C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6DD1D1-9E89-6F43-EEEC-CEA343866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1CE7E5-00C8-CA9B-5BAB-526CAD1A0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D89211-6728-BE96-871E-8690C33D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10874F-EA2F-6965-DCE2-EFD8ED9FE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7DA63-F979-AD11-9E5B-F7365CA4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70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05579E-4DDA-BEDD-A460-CA9100C0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F4EF7-32A1-99A1-40CC-7AC557508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0CE13-5E30-5FF8-4533-AD2DDA1A3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96CAB-6B12-8D44-A051-C74B6FAB58CF}" type="datetimeFigureOut">
              <a:rPr kumimoji="1" lang="ko-KR" altLang="en-US" smtClean="0"/>
              <a:t>2024-12-05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6843A-E650-840B-A1F7-4ED399950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7C4F36-D0AA-092F-FD0C-A7FFC4E30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02B092-14DF-854E-87C1-9AFAFE4FB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45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gmjun.tistory.com/125#4.%20%EA%B7%B8%EB%9F%BC%20RefreshToken%EC%9D%80%20%EC%99%9C%20DB%EC%97%90%20%EC%A0%80%EC%9E%A5%ED%95%B4%EC%84%9C%20%EC%82%AC%EC%9A%A9%ED%95%98%EB%8A%94%20%EA%B1%B4%EB%8D%B0%3F-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-PROJECT-ORG-Funrest/Funrest_BackEnd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notion.so/Funrest-F-rest-c492059e51214b728c84a901325502c3?pvs=4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570510-EDF2-BC12-C7C7-AEB373F15EA3}"/>
              </a:ext>
            </a:extLst>
          </p:cNvPr>
          <p:cNvSpPr txBox="1"/>
          <p:nvPr/>
        </p:nvSpPr>
        <p:spPr>
          <a:xfrm>
            <a:off x="2019965" y="2588962"/>
            <a:ext cx="8152069" cy="16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z="3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</a:t>
            </a:r>
            <a:r>
              <a:rPr lang="ko-KR" altLang="en-US" sz="3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그 영화 </a:t>
            </a:r>
            <a:r>
              <a:rPr lang="ko-KR" altLang="en-US" sz="3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다시 보고 싶은데 재개봉 했으면 좋겠다</a:t>
            </a:r>
            <a:r>
              <a:rPr lang="en-US" altLang="ko-KR" sz="3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..</a:t>
            </a:r>
            <a:r>
              <a:rPr lang="en-US" altLang="ko-KR" sz="3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</a:p>
          <a:p>
            <a:pPr algn="ctr" latinLnBrk="0">
              <a:lnSpc>
                <a:spcPct val="110000"/>
              </a:lnSpc>
            </a:pPr>
            <a:endParaRPr lang="en-US" altLang="ko-KR" sz="3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z="3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생각</a:t>
            </a:r>
            <a:r>
              <a:rPr lang="ko-KR" altLang="en-US" sz="3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해본 적이 있나요</a:t>
            </a:r>
            <a:r>
              <a:rPr lang="en-US" altLang="ko-KR" sz="3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id-ID" altLang="ko-KR" sz="3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739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21365B-D6E5-ECDA-93DC-6A5EB73C1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" y="182246"/>
            <a:ext cx="11936819" cy="64935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F25E44-E015-8743-8F04-144940980F07}"/>
              </a:ext>
            </a:extLst>
          </p:cNvPr>
          <p:cNvSpPr/>
          <p:nvPr/>
        </p:nvSpPr>
        <p:spPr>
          <a:xfrm>
            <a:off x="2824223" y="439839"/>
            <a:ext cx="3854369" cy="2152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B1F273-E42F-6207-FAE7-0C548486E4DC}"/>
              </a:ext>
            </a:extLst>
          </p:cNvPr>
          <p:cNvSpPr/>
          <p:nvPr/>
        </p:nvSpPr>
        <p:spPr>
          <a:xfrm>
            <a:off x="6678593" y="2592729"/>
            <a:ext cx="4699322" cy="3113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6C9850-DDF9-786F-1ED8-4708358A9A05}"/>
              </a:ext>
            </a:extLst>
          </p:cNvPr>
          <p:cNvSpPr/>
          <p:nvPr/>
        </p:nvSpPr>
        <p:spPr>
          <a:xfrm flipH="1" flipV="1">
            <a:off x="10718156" y="5706318"/>
            <a:ext cx="1346252" cy="969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2BAFC5-EBA8-EF5B-72D4-27E347CB6844}"/>
              </a:ext>
            </a:extLst>
          </p:cNvPr>
          <p:cNvCxnSpPr>
            <a:cxnSpLocks/>
          </p:cNvCxnSpPr>
          <p:nvPr/>
        </p:nvCxnSpPr>
        <p:spPr>
          <a:xfrm>
            <a:off x="2824223" y="1495020"/>
            <a:ext cx="385436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D3F5882-3F23-7DBB-3991-28632E1FF54E}"/>
              </a:ext>
            </a:extLst>
          </p:cNvPr>
          <p:cNvSpPr/>
          <p:nvPr/>
        </p:nvSpPr>
        <p:spPr>
          <a:xfrm>
            <a:off x="4202428" y="1610360"/>
            <a:ext cx="1097958" cy="54356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단계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(6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b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기획 및 설계</a:t>
            </a:r>
            <a:endParaRPr lang="id-ID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6A8A037-419C-8BA6-5B89-9406947AC6C5}"/>
              </a:ext>
            </a:extLst>
          </p:cNvPr>
          <p:cNvCxnSpPr>
            <a:cxnSpLocks/>
          </p:cNvCxnSpPr>
          <p:nvPr/>
        </p:nvCxnSpPr>
        <p:spPr>
          <a:xfrm>
            <a:off x="6678592" y="4146780"/>
            <a:ext cx="469932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5F8009E-F1AD-8F84-750A-2BB5A9E34949}"/>
              </a:ext>
            </a:extLst>
          </p:cNvPr>
          <p:cNvSpPr/>
          <p:nvPr/>
        </p:nvSpPr>
        <p:spPr>
          <a:xfrm>
            <a:off x="8502026" y="4262119"/>
            <a:ext cx="1052453" cy="54356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단계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(7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b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</a:t>
            </a:r>
            <a:endParaRPr lang="id-ID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2DDEA59C-4F7B-1F3F-21E1-8703B48A29A3}"/>
              </a:ext>
            </a:extLst>
          </p:cNvPr>
          <p:cNvSpPr/>
          <p:nvPr/>
        </p:nvSpPr>
        <p:spPr>
          <a:xfrm>
            <a:off x="9198178" y="5942527"/>
            <a:ext cx="1346252" cy="54356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단계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b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배포 및 유지보수</a:t>
            </a:r>
            <a:endParaRPr lang="id-ID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BB9BAF3-C148-8857-0B57-0EFFD9FEA937}"/>
              </a:ext>
            </a:extLst>
          </p:cNvPr>
          <p:cNvCxnSpPr>
            <a:cxnSpLocks/>
          </p:cNvCxnSpPr>
          <p:nvPr/>
        </p:nvCxnSpPr>
        <p:spPr>
          <a:xfrm>
            <a:off x="10718156" y="6214307"/>
            <a:ext cx="134625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43CECC5-B563-031D-DC7D-75019BAA2345}"/>
              </a:ext>
            </a:extLst>
          </p:cNvPr>
          <p:cNvSpPr/>
          <p:nvPr/>
        </p:nvSpPr>
        <p:spPr>
          <a:xfrm>
            <a:off x="8399843" y="733483"/>
            <a:ext cx="2978072" cy="114865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개발기간</a:t>
            </a:r>
            <a:b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24.3.27.~6.28.</a:t>
            </a:r>
            <a:b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400" spc="-2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93</a:t>
            </a:r>
            <a:r>
              <a:rPr lang="ko-KR" altLang="en-US" sz="2400" spc="-2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</a:t>
            </a:r>
            <a:endParaRPr lang="id-ID" altLang="ko-KR" sz="2400" spc="-2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08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54C978-8A44-8531-9477-396CB0D2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49"/>
            <a:ext cx="12191999" cy="6201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93C1DD-22D6-7D67-3D26-31EE9212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28449"/>
            <a:ext cx="12192000" cy="5725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83F0B2-378D-739C-799A-83BD26C2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0" y="405518"/>
            <a:ext cx="7843967" cy="53629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CFFB5F-C7BC-81A7-D6D1-D9BF1DE24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0" y="6053509"/>
            <a:ext cx="12191999" cy="43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7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54C978-8A44-8531-9477-396CB0D2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1999" y="328449"/>
            <a:ext cx="12191999" cy="6201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93C1DD-22D6-7D67-3D26-31EE9212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8449"/>
            <a:ext cx="12192000" cy="5725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83F0B2-378D-739C-799A-83BD26C2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1" y="405518"/>
            <a:ext cx="7843967" cy="53629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CFFB5F-C7BC-81A7-D6D1-D9BF1DE24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399" y="6053509"/>
            <a:ext cx="12191999" cy="43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9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54C978-8A44-8531-9477-396CB0D2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1999" y="-3417641"/>
            <a:ext cx="12191999" cy="6201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93C1DD-22D6-7D67-3D26-31EE9212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417641"/>
            <a:ext cx="12192000" cy="5725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83F0B2-378D-739C-799A-83BD26C2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1" y="-3340572"/>
            <a:ext cx="7843967" cy="53629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CFFB5F-C7BC-81A7-D6D1-D9BF1DE24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399" y="2307419"/>
            <a:ext cx="12191999" cy="43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54C978-8A44-8531-9477-396CB0D2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92850" y="670447"/>
            <a:ext cx="12191999" cy="6201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93C1DD-22D6-7D67-3D26-31EE9212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00850" y="670447"/>
            <a:ext cx="12192000" cy="5725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83F0B2-378D-739C-799A-83BD26C2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150" y="747516"/>
            <a:ext cx="7843967" cy="53629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CFFB5F-C7BC-81A7-D6D1-D9BF1DE24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53250" y="6395507"/>
            <a:ext cx="12191999" cy="43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1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E1C749AF-E096-A186-D3C9-188C5A90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7" y="328919"/>
            <a:ext cx="8991020" cy="620015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F63A8EC-2006-E9D6-9BF4-28137CA2E0D2}"/>
              </a:ext>
            </a:extLst>
          </p:cNvPr>
          <p:cNvGrpSpPr/>
          <p:nvPr/>
        </p:nvGrpSpPr>
        <p:grpSpPr>
          <a:xfrm>
            <a:off x="9730569" y="2046401"/>
            <a:ext cx="1641796" cy="2407390"/>
            <a:chOff x="9651056" y="1974758"/>
            <a:chExt cx="1641796" cy="2407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D2667A-7C82-A7D6-0663-6CDC6BFE890E}"/>
                </a:ext>
              </a:extLst>
            </p:cNvPr>
            <p:cNvSpPr txBox="1"/>
            <p:nvPr/>
          </p:nvSpPr>
          <p:spPr>
            <a:xfrm>
              <a:off x="9651056" y="3458818"/>
              <a:ext cx="16417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>
                  <a:solidFill>
                    <a:srgbClr val="FF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5</a:t>
              </a:r>
              <a:r>
                <a:rPr kumimoji="1" lang="en-US" altLang="ko-KR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TABLES</a:t>
              </a:r>
            </a:p>
            <a:p>
              <a:pPr algn="ctr"/>
              <a:endParaRPr kumimoji="1"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 algn="ctr"/>
              <a:r>
                <a:rPr kumimoji="1" lang="en-US" altLang="ko-KR">
                  <a:solidFill>
                    <a:srgbClr val="FF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52</a:t>
              </a:r>
              <a:r>
                <a:rPr kumimoji="1" lang="en-US" altLang="ko-KR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COLUMNS</a:t>
              </a:r>
              <a:endPara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A30ECB-F532-AB6B-1569-8510AF3A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3271" y="1974758"/>
              <a:ext cx="1340494" cy="1340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54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6A7E35-076B-F626-CCBC-F1A274009F2C}"/>
              </a:ext>
            </a:extLst>
          </p:cNvPr>
          <p:cNvGrpSpPr/>
          <p:nvPr/>
        </p:nvGrpSpPr>
        <p:grpSpPr>
          <a:xfrm>
            <a:off x="522512" y="1798493"/>
            <a:ext cx="11146972" cy="3261014"/>
            <a:chOff x="522514" y="1798493"/>
            <a:chExt cx="11146972" cy="326101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41F64FD-D454-284F-C9EB-D519E380BC0C}"/>
                </a:ext>
              </a:extLst>
            </p:cNvPr>
            <p:cNvSpPr/>
            <p:nvPr/>
          </p:nvSpPr>
          <p:spPr>
            <a:xfrm>
              <a:off x="522514" y="1798493"/>
              <a:ext cx="11146972" cy="3261014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76466E-D830-86D7-2C32-5F3785356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669"/>
            <a:stretch/>
          </p:blipFill>
          <p:spPr>
            <a:xfrm>
              <a:off x="522514" y="2154444"/>
              <a:ext cx="11146971" cy="290506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61DDA8-C18E-ED59-ECFA-907AC7F114C6}"/>
                </a:ext>
              </a:extLst>
            </p:cNvPr>
            <p:cNvGrpSpPr/>
            <p:nvPr/>
          </p:nvGrpSpPr>
          <p:grpSpPr>
            <a:xfrm>
              <a:off x="11062390" y="1911155"/>
              <a:ext cx="491816" cy="130628"/>
              <a:chOff x="11062390" y="1911155"/>
              <a:chExt cx="491816" cy="130628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8371F53-1EB0-FC13-3CE0-3E69181ED237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66B53B4-C18E-B5B7-F27B-1B1A75E25143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0036C76-5AC6-E012-CCAF-D25DF7C6B752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E21B2B-CC7C-97F9-5C5E-33343202E485}"/>
              </a:ext>
            </a:extLst>
          </p:cNvPr>
          <p:cNvGrpSpPr/>
          <p:nvPr/>
        </p:nvGrpSpPr>
        <p:grpSpPr>
          <a:xfrm>
            <a:off x="2749265" y="967135"/>
            <a:ext cx="6693464" cy="4923729"/>
            <a:chOff x="3000913" y="967135"/>
            <a:chExt cx="6693464" cy="4923729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8B794A48-E62B-BC2E-0999-AF79ACB0C90D}"/>
                </a:ext>
              </a:extLst>
            </p:cNvPr>
            <p:cNvSpPr/>
            <p:nvPr/>
          </p:nvSpPr>
          <p:spPr>
            <a:xfrm>
              <a:off x="3000914" y="967135"/>
              <a:ext cx="6693463" cy="4923729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5A3F6B3-9E49-106D-CFAD-C40288807338}"/>
                </a:ext>
              </a:extLst>
            </p:cNvPr>
            <p:cNvSpPr/>
            <p:nvPr/>
          </p:nvSpPr>
          <p:spPr>
            <a:xfrm>
              <a:off x="3000913" y="1311548"/>
              <a:ext cx="6693463" cy="4579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D731F92-2F10-4CF5-63A5-681F9A857A80}"/>
                </a:ext>
              </a:extLst>
            </p:cNvPr>
            <p:cNvGrpSpPr/>
            <p:nvPr/>
          </p:nvGrpSpPr>
          <p:grpSpPr>
            <a:xfrm>
              <a:off x="9072399" y="1056484"/>
              <a:ext cx="491816" cy="130628"/>
              <a:chOff x="11062390" y="1911155"/>
              <a:chExt cx="491816" cy="1306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CB6B841-803D-85E2-0772-86D89F78175B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C091B5F-2290-380C-A3FA-8CCB7CAFD724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4F0F7C3-3AE1-030E-AF3F-909181E5C58E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BC73BD-586B-055E-BF16-CB9EFA57B150}"/>
              </a:ext>
            </a:extLst>
          </p:cNvPr>
          <p:cNvGrpSpPr/>
          <p:nvPr/>
        </p:nvGrpSpPr>
        <p:grpSpPr>
          <a:xfrm>
            <a:off x="4906303" y="2273815"/>
            <a:ext cx="2379385" cy="2310368"/>
            <a:chOff x="6480959" y="1235970"/>
            <a:chExt cx="2379385" cy="23103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F63B7D-AFBA-1141-208F-406510248732}"/>
                </a:ext>
              </a:extLst>
            </p:cNvPr>
            <p:cNvSpPr txBox="1"/>
            <p:nvPr/>
          </p:nvSpPr>
          <p:spPr>
            <a:xfrm>
              <a:off x="7960668" y="1235970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03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3157EB9-87AB-FC47-67A9-69C2785D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959" y="1235970"/>
              <a:ext cx="2310368" cy="23103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56B5EB-9FF6-8D56-BDC6-02CE7921BF0C}"/>
                </a:ext>
              </a:extLst>
            </p:cNvPr>
            <p:cNvSpPr txBox="1"/>
            <p:nvPr/>
          </p:nvSpPr>
          <p:spPr>
            <a:xfrm>
              <a:off x="7077334" y="2037211"/>
              <a:ext cx="11176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프로젝트</a:t>
              </a:r>
              <a:b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 기술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17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3E75EA6-8BCD-4C36-3C7A-B3DC80AE2689}"/>
              </a:ext>
            </a:extLst>
          </p:cNvPr>
          <p:cNvSpPr/>
          <p:nvPr/>
        </p:nvSpPr>
        <p:spPr>
          <a:xfrm>
            <a:off x="638209" y="205387"/>
            <a:ext cx="4968372" cy="2976951"/>
          </a:xfrm>
          <a:prstGeom prst="roundRect">
            <a:avLst>
              <a:gd name="adj" fmla="val 207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67F74F-A91F-1F20-0A75-541633A91E85}"/>
              </a:ext>
            </a:extLst>
          </p:cNvPr>
          <p:cNvGrpSpPr/>
          <p:nvPr/>
        </p:nvGrpSpPr>
        <p:grpSpPr>
          <a:xfrm>
            <a:off x="638209" y="205667"/>
            <a:ext cx="1565002" cy="520587"/>
            <a:chOff x="457202" y="388105"/>
            <a:chExt cx="1503974" cy="520587"/>
          </a:xfrm>
          <a:solidFill>
            <a:schemeClr val="accent1"/>
          </a:solidFill>
        </p:grpSpPr>
        <p:sp>
          <p:nvSpPr>
            <p:cNvPr id="3" name="Rectangle 17">
              <a:extLst>
                <a:ext uri="{FF2B5EF4-FFF2-40B4-BE49-F238E27FC236}">
                  <a16:creationId xmlns:a16="http://schemas.microsoft.com/office/drawing/2014/main" id="{952CE1C9-B951-E710-F008-57D68BD9948B}"/>
                </a:ext>
              </a:extLst>
            </p:cNvPr>
            <p:cNvSpPr/>
            <p:nvPr/>
          </p:nvSpPr>
          <p:spPr>
            <a:xfrm>
              <a:off x="457202" y="388105"/>
              <a:ext cx="1503974" cy="520587"/>
            </a:xfrm>
            <a:prstGeom prst="roundRect">
              <a:avLst>
                <a:gd name="adj" fmla="val 13591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011EAC-E495-30EC-21EE-0C3031AFAA65}"/>
                </a:ext>
              </a:extLst>
            </p:cNvPr>
            <p:cNvSpPr txBox="1"/>
            <p:nvPr/>
          </p:nvSpPr>
          <p:spPr>
            <a:xfrm>
              <a:off x="522943" y="448343"/>
              <a:ext cx="142526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20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BACK-END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6BE02B-BC85-936E-D086-436CD97DD215}"/>
              </a:ext>
            </a:extLst>
          </p:cNvPr>
          <p:cNvGrpSpPr/>
          <p:nvPr/>
        </p:nvGrpSpPr>
        <p:grpSpPr>
          <a:xfrm>
            <a:off x="5993572" y="205667"/>
            <a:ext cx="1641668" cy="520587"/>
            <a:chOff x="6096000" y="388105"/>
            <a:chExt cx="1503974" cy="520587"/>
          </a:xfrm>
          <a:solidFill>
            <a:schemeClr val="accent1"/>
          </a:solidFill>
        </p:grpSpPr>
        <p:sp>
          <p:nvSpPr>
            <p:cNvPr id="6" name="Rectangle 17">
              <a:extLst>
                <a:ext uri="{FF2B5EF4-FFF2-40B4-BE49-F238E27FC236}">
                  <a16:creationId xmlns:a16="http://schemas.microsoft.com/office/drawing/2014/main" id="{29C8E09E-6BAA-A30D-43EC-36ABD83CEBCC}"/>
                </a:ext>
              </a:extLst>
            </p:cNvPr>
            <p:cNvSpPr/>
            <p:nvPr/>
          </p:nvSpPr>
          <p:spPr>
            <a:xfrm>
              <a:off x="6096000" y="388105"/>
              <a:ext cx="1503974" cy="520587"/>
            </a:xfrm>
            <a:prstGeom prst="roundRect">
              <a:avLst>
                <a:gd name="adj" fmla="val 13591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EC5009-3B7E-5BA7-46DF-DC22CD37CEB0}"/>
                </a:ext>
              </a:extLst>
            </p:cNvPr>
            <p:cNvSpPr txBox="1"/>
            <p:nvPr/>
          </p:nvSpPr>
          <p:spPr>
            <a:xfrm>
              <a:off x="6096000" y="458640"/>
              <a:ext cx="150073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 sz="20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FRONT-END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9675F60-8963-98CE-9265-A538449FABCF}"/>
              </a:ext>
            </a:extLst>
          </p:cNvPr>
          <p:cNvGrpSpPr/>
          <p:nvPr/>
        </p:nvGrpSpPr>
        <p:grpSpPr>
          <a:xfrm>
            <a:off x="4102607" y="3392469"/>
            <a:ext cx="1503974" cy="520587"/>
            <a:chOff x="457202" y="3863568"/>
            <a:chExt cx="1503974" cy="520587"/>
          </a:xfrm>
          <a:solidFill>
            <a:schemeClr val="accent1"/>
          </a:solidFill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2AD4C898-C019-41A9-9A9E-EA66B6C9B65E}"/>
                </a:ext>
              </a:extLst>
            </p:cNvPr>
            <p:cNvSpPr/>
            <p:nvPr/>
          </p:nvSpPr>
          <p:spPr>
            <a:xfrm>
              <a:off x="457202" y="3863568"/>
              <a:ext cx="1503974" cy="520587"/>
            </a:xfrm>
            <a:prstGeom prst="roundRect">
              <a:avLst>
                <a:gd name="adj" fmla="val 13591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58FCF4-AA09-629B-50E8-2C34446EF82E}"/>
                </a:ext>
              </a:extLst>
            </p:cNvPr>
            <p:cNvSpPr txBox="1"/>
            <p:nvPr/>
          </p:nvSpPr>
          <p:spPr>
            <a:xfrm>
              <a:off x="700876" y="3923806"/>
              <a:ext cx="101662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20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TOOLS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41AE01-C413-C273-6F45-51C37C4B20A6}"/>
              </a:ext>
            </a:extLst>
          </p:cNvPr>
          <p:cNvGrpSpPr/>
          <p:nvPr/>
        </p:nvGrpSpPr>
        <p:grpSpPr>
          <a:xfrm>
            <a:off x="8784174" y="3389105"/>
            <a:ext cx="1503974" cy="520587"/>
            <a:chOff x="6096000" y="3863568"/>
            <a:chExt cx="1503974" cy="520587"/>
          </a:xfrm>
          <a:solidFill>
            <a:schemeClr val="accent1"/>
          </a:solidFill>
        </p:grpSpPr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F5EC6E57-0E6D-B980-3BE6-9DB95943B769}"/>
                </a:ext>
              </a:extLst>
            </p:cNvPr>
            <p:cNvSpPr/>
            <p:nvPr/>
          </p:nvSpPr>
          <p:spPr>
            <a:xfrm>
              <a:off x="6096000" y="3863568"/>
              <a:ext cx="1503974" cy="520587"/>
            </a:xfrm>
            <a:prstGeom prst="roundRect">
              <a:avLst>
                <a:gd name="adj" fmla="val 13591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726E01-0B92-B539-B584-5AF4697D3AFF}"/>
                </a:ext>
              </a:extLst>
            </p:cNvPr>
            <p:cNvSpPr txBox="1"/>
            <p:nvPr/>
          </p:nvSpPr>
          <p:spPr>
            <a:xfrm>
              <a:off x="6551547" y="3923806"/>
              <a:ext cx="58862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20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API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B2BF5DC-2887-17C5-780E-6FBB54DF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2" y="823757"/>
            <a:ext cx="1303445" cy="13034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7306BE-DD45-CB0B-15FF-DFDC8DBC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211" y="881009"/>
            <a:ext cx="1300490" cy="11270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186F40-6757-B3D1-4420-8D0A61FA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114" y="4029874"/>
            <a:ext cx="1753098" cy="12052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BD421C-D27A-9FD7-3E8E-8AC9F0DE4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908" y="2098636"/>
            <a:ext cx="1767023" cy="1171766"/>
          </a:xfrm>
          <a:prstGeom prst="rect">
            <a:avLst/>
          </a:prstGeom>
        </p:spPr>
      </p:pic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3081BEE4-D0FA-A6B4-34C9-C1ABF144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089" y="1052788"/>
            <a:ext cx="1421617" cy="78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5D49E4-AF13-339D-A0CF-D1BB44E485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220" t="18660" r="21978" b="9750"/>
          <a:stretch/>
        </p:blipFill>
        <p:spPr>
          <a:xfrm>
            <a:off x="799152" y="4086733"/>
            <a:ext cx="1265404" cy="10805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2A6460-F892-91D4-2FEB-61920B3DDB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1924" y="2265413"/>
            <a:ext cx="838211" cy="8382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0C0754-D442-9119-F64A-F7E400A70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4281" y="5321976"/>
            <a:ext cx="1027643" cy="8632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D53AD57-C595-4130-ADF9-18F4939534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4713" y="889130"/>
            <a:ext cx="2768497" cy="104867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EAD888-D385-E9F5-D106-473662CD2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6423" b="27596"/>
          <a:stretch/>
        </p:blipFill>
        <p:spPr>
          <a:xfrm>
            <a:off x="8051670" y="2102839"/>
            <a:ext cx="1822947" cy="8382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F52493D-BFAB-AFC1-5ED4-F2D914EFB4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6449" y="2113548"/>
            <a:ext cx="1343960" cy="7055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29DD54C-A5DA-CDFD-0C60-07C03A68A2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0978" y="752672"/>
            <a:ext cx="1286352" cy="128635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B3572CA-62E7-8C7D-C48A-C0175E2EE9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47330" y="881009"/>
            <a:ext cx="1061343" cy="112709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C65F9CB-3241-89AB-BCE7-CF48725F93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69786" y="4086631"/>
            <a:ext cx="1037865" cy="103786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BF3EF54-7598-0A42-0123-082BDDB0678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7648" r="25939" b="26506"/>
          <a:stretch/>
        </p:blipFill>
        <p:spPr>
          <a:xfrm>
            <a:off x="5146974" y="4090226"/>
            <a:ext cx="1286457" cy="104566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D42A6A7-E004-D950-BAA9-6130AC7BC3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39155" y="5319667"/>
            <a:ext cx="1075740" cy="10757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E1568A-1644-7BF7-1008-754EBC8036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54691" y="5236714"/>
            <a:ext cx="1074314" cy="1074314"/>
          </a:xfrm>
          <a:prstGeom prst="rect">
            <a:avLst/>
          </a:prstGeom>
        </p:spPr>
      </p:pic>
      <p:pic>
        <p:nvPicPr>
          <p:cNvPr id="38" name="그림 37" descr="상징, 폰트, 텍스트, 디자인이(가) 표시된 사진&#10;&#10;자동 생성된 설명">
            <a:extLst>
              <a:ext uri="{FF2B5EF4-FFF2-40B4-BE49-F238E27FC236}">
                <a16:creationId xmlns:a16="http://schemas.microsoft.com/office/drawing/2014/main" id="{8A0E241E-64F8-6B5D-A5C4-02238560EE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41728" y="4224431"/>
            <a:ext cx="762261" cy="76226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41F40AF-1BED-0059-5B63-1209C7E3115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02636" y="4212082"/>
            <a:ext cx="762261" cy="76226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2AB8255-2FC4-2BCB-A6F9-80E932E9E09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63499" y="5097672"/>
            <a:ext cx="1311827" cy="1311827"/>
          </a:xfrm>
          <a:prstGeom prst="rect">
            <a:avLst/>
          </a:prstGeom>
        </p:spPr>
      </p:pic>
      <p:pic>
        <p:nvPicPr>
          <p:cNvPr id="1030" name="Picture 6" descr="PortOne Team">
            <a:extLst>
              <a:ext uri="{FF2B5EF4-FFF2-40B4-BE49-F238E27FC236}">
                <a16:creationId xmlns:a16="http://schemas.microsoft.com/office/drawing/2014/main" id="{6D3228F7-3294-1CB2-5155-0942D7A0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211" y="4063144"/>
            <a:ext cx="802512" cy="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3C6A748-7C34-8DBD-C874-6E173D2654D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9670" y="5019108"/>
            <a:ext cx="1388140" cy="42383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867EB7C-6BB6-8457-1330-C0CBB03F946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84174" y="5709031"/>
            <a:ext cx="2137386" cy="6346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9DA40A-FFBA-655A-46EA-9C5126EF9CE1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5580" r="20114"/>
          <a:stretch/>
        </p:blipFill>
        <p:spPr>
          <a:xfrm>
            <a:off x="746037" y="5163651"/>
            <a:ext cx="1228402" cy="12204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EACAF-52D0-0A86-3211-AC321707DB08}"/>
              </a:ext>
            </a:extLst>
          </p:cNvPr>
          <p:cNvGrpSpPr/>
          <p:nvPr/>
        </p:nvGrpSpPr>
        <p:grpSpPr>
          <a:xfrm>
            <a:off x="629861" y="3402699"/>
            <a:ext cx="1503974" cy="520587"/>
            <a:chOff x="457202" y="3863568"/>
            <a:chExt cx="1503974" cy="520587"/>
          </a:xfrm>
          <a:solidFill>
            <a:schemeClr val="accent1"/>
          </a:solidFill>
        </p:grpSpPr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A46B9A82-C8DD-6185-D8A6-8277AEAC8260}"/>
                </a:ext>
              </a:extLst>
            </p:cNvPr>
            <p:cNvSpPr/>
            <p:nvPr/>
          </p:nvSpPr>
          <p:spPr>
            <a:xfrm>
              <a:off x="457202" y="3863568"/>
              <a:ext cx="1503974" cy="520587"/>
            </a:xfrm>
            <a:prstGeom prst="roundRect">
              <a:avLst>
                <a:gd name="adj" fmla="val 13591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58C620-5F13-B1D0-8C21-8D9DABECF566}"/>
                </a:ext>
              </a:extLst>
            </p:cNvPr>
            <p:cNvSpPr txBox="1"/>
            <p:nvPr/>
          </p:nvSpPr>
          <p:spPr>
            <a:xfrm>
              <a:off x="700876" y="3923806"/>
              <a:ext cx="1077539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20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Devops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8F0B680-26FF-AE04-31D1-E8D7C2FFC42E}"/>
              </a:ext>
            </a:extLst>
          </p:cNvPr>
          <p:cNvSpPr/>
          <p:nvPr/>
        </p:nvSpPr>
        <p:spPr>
          <a:xfrm>
            <a:off x="5993572" y="208074"/>
            <a:ext cx="5407878" cy="2976951"/>
          </a:xfrm>
          <a:prstGeom prst="roundRect">
            <a:avLst>
              <a:gd name="adj" fmla="val 207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DACB82A9-2E3B-952E-D290-91EACE8F6543}"/>
              </a:ext>
            </a:extLst>
          </p:cNvPr>
          <p:cNvSpPr/>
          <p:nvPr/>
        </p:nvSpPr>
        <p:spPr>
          <a:xfrm>
            <a:off x="623999" y="3399283"/>
            <a:ext cx="3159810" cy="3186566"/>
          </a:xfrm>
          <a:prstGeom prst="roundRect">
            <a:avLst>
              <a:gd name="adj" fmla="val 207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CE7087F-986A-9FF4-2B16-29237FCF26D1}"/>
              </a:ext>
            </a:extLst>
          </p:cNvPr>
          <p:cNvSpPr/>
          <p:nvPr/>
        </p:nvSpPr>
        <p:spPr>
          <a:xfrm>
            <a:off x="4102607" y="3395156"/>
            <a:ext cx="4362769" cy="3186566"/>
          </a:xfrm>
          <a:prstGeom prst="roundRect">
            <a:avLst>
              <a:gd name="adj" fmla="val 207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0940FF1B-A2DC-2031-4A41-EBBD732D60E4}"/>
              </a:ext>
            </a:extLst>
          </p:cNvPr>
          <p:cNvSpPr/>
          <p:nvPr/>
        </p:nvSpPr>
        <p:spPr>
          <a:xfrm>
            <a:off x="8784174" y="3389105"/>
            <a:ext cx="2608674" cy="3186566"/>
          </a:xfrm>
          <a:prstGeom prst="roundRect">
            <a:avLst>
              <a:gd name="adj" fmla="val 207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845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CFEA10-5AF7-0AA1-DF12-55D7ECF8DCD5}"/>
              </a:ext>
            </a:extLst>
          </p:cNvPr>
          <p:cNvSpPr txBox="1"/>
          <p:nvPr/>
        </p:nvSpPr>
        <p:spPr>
          <a:xfrm>
            <a:off x="427618" y="425114"/>
            <a:ext cx="543995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RefreshToken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를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Redis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에서 관리하는 이유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38F772-A1E4-B5D5-31D8-FB4BB2C9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48" y="112680"/>
            <a:ext cx="624867" cy="624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AB22B2-2C32-0145-BA6A-B7F11A2BC122}"/>
              </a:ext>
            </a:extLst>
          </p:cNvPr>
          <p:cNvSpPr txBox="1"/>
          <p:nvPr/>
        </p:nvSpPr>
        <p:spPr>
          <a:xfrm>
            <a:off x="427619" y="4711274"/>
            <a:ext cx="614751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왜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MySQL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같은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DB 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리프레시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토큰을 관리하지 않고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Redis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저장하여 사용할까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74604-EBC8-A547-726B-D672C9202D6F}"/>
              </a:ext>
            </a:extLst>
          </p:cNvPr>
          <p:cNvSpPr txBox="1"/>
          <p:nvPr/>
        </p:nvSpPr>
        <p:spPr>
          <a:xfrm>
            <a:off x="427618" y="5334813"/>
            <a:ext cx="8061181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Access Token </a:t>
            </a:r>
            <a:r>
              <a:rPr lang="ko-KR" altLang="en-US" sz="1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새로 갱신하기 위해 필요한 것이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Refresh Token 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이다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(RTR, Refresh Token Rotation)</a:t>
            </a:r>
            <a:b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호출 빈도가 대체적으로 높은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Refresh Token 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RDB</a:t>
            </a:r>
            <a:r>
              <a:rPr lang="ko-KR" altLang="en-US" sz="1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저장하는 것보다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In-Memory DB</a:t>
            </a:r>
            <a:r>
              <a:rPr lang="ko-KR" altLang="en-US" sz="1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저장해두고 사용하는 것이</a:t>
            </a:r>
            <a:b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 측면에서 훨씬 빠르고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토큰 </a:t>
            </a:r>
            <a:r>
              <a:rPr lang="en-US" altLang="ko-KR" sz="1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ReIssue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로직의 병목현상을 방지할 수 있다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BE50E4C-B6B0-2157-108E-301EB00F559C}"/>
              </a:ext>
            </a:extLst>
          </p:cNvPr>
          <p:cNvGrpSpPr/>
          <p:nvPr/>
        </p:nvGrpSpPr>
        <p:grpSpPr>
          <a:xfrm>
            <a:off x="1896535" y="1385680"/>
            <a:ext cx="8398929" cy="2557675"/>
            <a:chOff x="533289" y="3845100"/>
            <a:chExt cx="8398929" cy="255767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AE73D8C-A746-B32F-8543-449DBEF2D49A}"/>
                </a:ext>
              </a:extLst>
            </p:cNvPr>
            <p:cNvGrpSpPr/>
            <p:nvPr/>
          </p:nvGrpSpPr>
          <p:grpSpPr>
            <a:xfrm>
              <a:off x="533290" y="4519447"/>
              <a:ext cx="7047405" cy="752470"/>
              <a:chOff x="1084833" y="4130564"/>
              <a:chExt cx="7047405" cy="75247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235ACF8-7723-6A01-F79C-F826BB628945}"/>
                  </a:ext>
                </a:extLst>
              </p:cNvPr>
              <p:cNvSpPr/>
              <p:nvPr/>
            </p:nvSpPr>
            <p:spPr>
              <a:xfrm>
                <a:off x="1114097" y="4130566"/>
                <a:ext cx="851337" cy="4834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HDD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6E070A-6B93-5E37-C4E4-81AD5C5F0EE3}"/>
                  </a:ext>
                </a:extLst>
              </p:cNvPr>
              <p:cNvSpPr/>
              <p:nvPr/>
            </p:nvSpPr>
            <p:spPr>
              <a:xfrm>
                <a:off x="4182868" y="4130565"/>
                <a:ext cx="851337" cy="4834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RAM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FAE5DE8-55AE-D30D-0B7F-524CFB5D6A9A}"/>
                  </a:ext>
                </a:extLst>
              </p:cNvPr>
              <p:cNvSpPr/>
              <p:nvPr/>
            </p:nvSpPr>
            <p:spPr>
              <a:xfrm>
                <a:off x="7251640" y="4130564"/>
                <a:ext cx="851337" cy="4834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CPU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8C97DFED-1C26-06EB-883A-CBA443588FE8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 flipV="1">
                <a:off x="1965434" y="4372303"/>
                <a:ext cx="221743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B0CB2BB-CB86-4789-F468-4AB2065E93C5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 flipV="1">
                <a:off x="5034205" y="4372302"/>
                <a:ext cx="221743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E40B4C-7AF7-E504-4D23-A0EEA0059F0F}"/>
                  </a:ext>
                </a:extLst>
              </p:cNvPr>
              <p:cNvSpPr txBox="1"/>
              <p:nvPr/>
            </p:nvSpPr>
            <p:spPr>
              <a:xfrm>
                <a:off x="1084833" y="4667590"/>
                <a:ext cx="9098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4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보조기억장치</a:t>
                </a:r>
                <a:endPara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119565-275B-23F4-76CB-7D5FB3B8A1F3}"/>
                  </a:ext>
                </a:extLst>
              </p:cNvPr>
              <p:cNvSpPr txBox="1"/>
              <p:nvPr/>
            </p:nvSpPr>
            <p:spPr>
              <a:xfrm>
                <a:off x="4229425" y="4667590"/>
                <a:ext cx="7582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4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주기억장치</a:t>
                </a:r>
                <a:endPara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A2F31F-72FB-9D4E-D6A0-3B8808F2177B}"/>
                  </a:ext>
                </a:extLst>
              </p:cNvPr>
              <p:cNvSpPr txBox="1"/>
              <p:nvPr/>
            </p:nvSpPr>
            <p:spPr>
              <a:xfrm>
                <a:off x="7222374" y="4667590"/>
                <a:ext cx="9098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4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중앙처리장치</a:t>
                </a:r>
                <a:endPara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905B1-A80C-B9EB-089A-DB6D912ECCEF}"/>
                  </a:ext>
                </a:extLst>
              </p:cNvPr>
              <p:cNvSpPr txBox="1"/>
              <p:nvPr/>
            </p:nvSpPr>
            <p:spPr>
              <a:xfrm>
                <a:off x="2881470" y="4264579"/>
                <a:ext cx="385362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Load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FDECD3-21BD-BFB0-1DFA-6AF2B1495323}"/>
                  </a:ext>
                </a:extLst>
              </p:cNvPr>
              <p:cNvSpPr txBox="1"/>
              <p:nvPr/>
            </p:nvSpPr>
            <p:spPr>
              <a:xfrm>
                <a:off x="5945432" y="4264579"/>
                <a:ext cx="39498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Read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511FF-607C-7FD5-6648-A5836442D402}"/>
                </a:ext>
              </a:extLst>
            </p:cNvPr>
            <p:cNvSpPr txBox="1"/>
            <p:nvPr/>
          </p:nvSpPr>
          <p:spPr>
            <a:xfrm>
              <a:off x="533290" y="5390520"/>
              <a:ext cx="148790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MySQL(RDB)</a:t>
              </a:r>
              <a:b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보조기억장치에 저장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D75AF9-55AC-A4F7-39B6-34D33279A22D}"/>
                </a:ext>
              </a:extLst>
            </p:cNvPr>
            <p:cNvSpPr txBox="1"/>
            <p:nvPr/>
          </p:nvSpPr>
          <p:spPr>
            <a:xfrm>
              <a:off x="3614934" y="5819451"/>
              <a:ext cx="165013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Redis(In-Memory DB)</a:t>
              </a:r>
              <a:b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주기억장치에 저장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CD3CFB-75A8-D2D2-A496-433C92A725CC}"/>
                </a:ext>
              </a:extLst>
            </p:cNvPr>
            <p:cNvSpPr txBox="1"/>
            <p:nvPr/>
          </p:nvSpPr>
          <p:spPr>
            <a:xfrm>
              <a:off x="533289" y="3845100"/>
              <a:ext cx="19024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&lt;Disk-RAM-CPU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플로우</a:t>
              </a: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08BEAE0-30A3-1279-EAED-9F490F565ED4}"/>
                </a:ext>
              </a:extLst>
            </p:cNvPr>
            <p:cNvCxnSpPr>
              <a:cxnSpLocks/>
            </p:cNvCxnSpPr>
            <p:nvPr/>
          </p:nvCxnSpPr>
          <p:spPr>
            <a:xfrm>
              <a:off x="2329927" y="5496098"/>
              <a:ext cx="52215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E3790E0-B585-FA57-E361-305E7D87FE98}"/>
                </a:ext>
              </a:extLst>
            </p:cNvPr>
            <p:cNvCxnSpPr>
              <a:cxnSpLocks/>
            </p:cNvCxnSpPr>
            <p:nvPr/>
          </p:nvCxnSpPr>
          <p:spPr>
            <a:xfrm>
              <a:off x="5265066" y="6034894"/>
              <a:ext cx="2286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665ACC7-0AEC-1943-DB98-9037016FAEEF}"/>
                </a:ext>
              </a:extLst>
            </p:cNvPr>
            <p:cNvSpPr/>
            <p:nvPr/>
          </p:nvSpPr>
          <p:spPr>
            <a:xfrm>
              <a:off x="7765570" y="5236127"/>
              <a:ext cx="1166648" cy="116664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특정 </a:t>
              </a:r>
              <a:br>
                <a:rPr kumimoji="1"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kumimoji="1"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프로그램 실행</a:t>
              </a:r>
            </a:p>
          </p:txBody>
        </p:sp>
      </p:grpSp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23EA771F-56F6-125A-0668-70090F41971D}"/>
              </a:ext>
            </a:extLst>
          </p:cNvPr>
          <p:cNvSpPr txBox="1"/>
          <p:nvPr/>
        </p:nvSpPr>
        <p:spPr>
          <a:xfrm>
            <a:off x="10736152" y="6604084"/>
            <a:ext cx="1455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참고자료 링크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바로가기</a:t>
            </a:r>
          </a:p>
        </p:txBody>
      </p:sp>
    </p:spTree>
    <p:extLst>
      <p:ext uri="{BB962C8B-B14F-4D97-AF65-F5344CB8AC3E}">
        <p14:creationId xmlns:p14="http://schemas.microsoft.com/office/powerpoint/2010/main" val="338881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CFEA10-5AF7-0AA1-DF12-55D7ECF8DCD5}"/>
              </a:ext>
            </a:extLst>
          </p:cNvPr>
          <p:cNvSpPr txBox="1"/>
          <p:nvPr/>
        </p:nvSpPr>
        <p:spPr>
          <a:xfrm>
            <a:off x="427618" y="331169"/>
            <a:ext cx="48292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GitHub &amp;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Notion &amp; Slack</a:t>
            </a:r>
            <a:r>
              <a:rPr lang="ko-KR" altLang="en-US" sz="2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를</a:t>
            </a:r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통한 협업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DE76C9-738A-37EC-BF43-322A98C9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5" y="665575"/>
            <a:ext cx="9205798" cy="5286990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4B68613B-46B4-D9CA-0655-2C3351B75F5E}"/>
              </a:ext>
            </a:extLst>
          </p:cNvPr>
          <p:cNvSpPr txBox="1"/>
          <p:nvPr/>
        </p:nvSpPr>
        <p:spPr>
          <a:xfrm>
            <a:off x="10817906" y="6604084"/>
            <a:ext cx="13740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링크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바로가기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481A9-9061-8A52-42C3-A6B9117B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793" y="1957425"/>
            <a:ext cx="4829207" cy="49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5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4">
            <a:extLst>
              <a:ext uri="{FF2B5EF4-FFF2-40B4-BE49-F238E27FC236}">
                <a16:creationId xmlns:a16="http://schemas.microsoft.com/office/drawing/2014/main" id="{091DE7E4-A27A-C924-239B-322149CF4458}"/>
              </a:ext>
            </a:extLst>
          </p:cNvPr>
          <p:cNvSpPr/>
          <p:nvPr/>
        </p:nvSpPr>
        <p:spPr>
          <a:xfrm flipV="1">
            <a:off x="0" y="5573485"/>
            <a:ext cx="12192000" cy="1284512"/>
          </a:xfrm>
          <a:prstGeom prst="round2SameRect">
            <a:avLst>
              <a:gd name="adj1" fmla="val 2837"/>
              <a:gd name="adj2" fmla="val 0"/>
            </a:avLst>
          </a:prstGeom>
          <a:solidFill>
            <a:srgbClr val="5FC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9CFAF-5000-B7B3-F775-928B03F12885}"/>
              </a:ext>
            </a:extLst>
          </p:cNvPr>
          <p:cNvSpPr txBox="1"/>
          <p:nvPr/>
        </p:nvSpPr>
        <p:spPr>
          <a:xfrm>
            <a:off x="4129248" y="3590819"/>
            <a:ext cx="357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홍재성</a:t>
            </a:r>
            <a:r>
              <a:rPr lang="en-US" altLang="ko-KR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</a:t>
            </a:r>
            <a:r>
              <a:rPr lang="ko-KR" altLang="en-US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8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김규호</a:t>
            </a:r>
            <a:r>
              <a:rPr lang="en-US" altLang="ko-KR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en-US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안지윤</a:t>
            </a:r>
            <a:r>
              <a:rPr lang="en-US" altLang="ko-KR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</a:t>
            </a:r>
            <a:r>
              <a:rPr lang="ko-KR" altLang="en-US" sz="18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</a:t>
            </a:r>
            <a:r>
              <a:rPr lang="ko-KR" altLang="en-US" sz="18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옥은진</a:t>
            </a:r>
            <a:endParaRPr lang="id-ID" altLang="ko-KR" sz="18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2A19F-2F2C-3952-92F5-187BEFAC2CBC}"/>
              </a:ext>
            </a:extLst>
          </p:cNvPr>
          <p:cNvSpPr txBox="1"/>
          <p:nvPr/>
        </p:nvSpPr>
        <p:spPr>
          <a:xfrm>
            <a:off x="4062724" y="6046464"/>
            <a:ext cx="371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임베디드 소프트웨어 융합 </a:t>
            </a:r>
            <a:r>
              <a:rPr lang="ko-KR" altLang="en-US" sz="1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풀스택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개발자 양성과정</a:t>
            </a:r>
            <a:r>
              <a:rPr lang="en-US" altLang="ko-KR" sz="14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A590513-72BC-E348-BB5C-ABD75B766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2000" y="1227667"/>
            <a:ext cx="7772400" cy="27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4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88E844-D935-68EE-587A-F03D3437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7" y="1135085"/>
            <a:ext cx="5689228" cy="4252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376F9-A2DC-118B-E0CE-4F6C432D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3496"/>
            <a:ext cx="5251456" cy="5685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7BCC1C-8F43-B9B7-4EBB-B7CA13736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199" y="757879"/>
            <a:ext cx="4864100" cy="565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41E13D-D4DE-ECD2-AB9D-200D4E37A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7042" y="2115894"/>
            <a:ext cx="4991100" cy="248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78BBB7F4-66C0-4FB5-458C-BC68F0B5D873}"/>
              </a:ext>
            </a:extLst>
          </p:cNvPr>
          <p:cNvSpPr txBox="1"/>
          <p:nvPr/>
        </p:nvSpPr>
        <p:spPr>
          <a:xfrm>
            <a:off x="11003854" y="6604084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노션링크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바로가기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76ABC-3EF1-7761-F431-3912CA4A3741}"/>
              </a:ext>
            </a:extLst>
          </p:cNvPr>
          <p:cNvSpPr txBox="1"/>
          <p:nvPr/>
        </p:nvSpPr>
        <p:spPr>
          <a:xfrm>
            <a:off x="310127" y="254051"/>
            <a:ext cx="6065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공지사항</a:t>
            </a:r>
            <a:endParaRPr lang="en-US" altLang="ko-KR" sz="1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9F0B8-B8A1-9ACE-51E7-9857FF2E01F5}"/>
              </a:ext>
            </a:extLst>
          </p:cNvPr>
          <p:cNvSpPr txBox="1"/>
          <p:nvPr/>
        </p:nvSpPr>
        <p:spPr>
          <a:xfrm>
            <a:off x="6413472" y="254051"/>
            <a:ext cx="6065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개발일정</a:t>
            </a:r>
            <a:endParaRPr lang="en-US" altLang="ko-KR" sz="1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B9B3E-A8E9-3D31-F9D1-6E8B914FCDD5}"/>
              </a:ext>
            </a:extLst>
          </p:cNvPr>
          <p:cNvSpPr txBox="1"/>
          <p:nvPr/>
        </p:nvSpPr>
        <p:spPr>
          <a:xfrm>
            <a:off x="11789703" y="254051"/>
            <a:ext cx="12525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</a:t>
            </a:r>
            <a:r>
              <a:rPr lang="ko-KR" altLang="en-US" sz="1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래퍼런스</a:t>
            </a:r>
            <a:endParaRPr lang="en-US" altLang="ko-KR" sz="1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D78AF-75AF-E7F0-D449-FC4D123935D5}"/>
              </a:ext>
            </a:extLst>
          </p:cNvPr>
          <p:cNvSpPr txBox="1"/>
          <p:nvPr/>
        </p:nvSpPr>
        <p:spPr>
          <a:xfrm>
            <a:off x="16780344" y="254051"/>
            <a:ext cx="4549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회의록</a:t>
            </a:r>
            <a:endParaRPr lang="en-US" altLang="ko-KR" sz="1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3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88E844-D935-68EE-587A-F03D3437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03873" y="1135085"/>
            <a:ext cx="5689228" cy="4252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376F9-A2DC-118B-E0CE-4F6C432D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18000" y="723496"/>
            <a:ext cx="5251456" cy="5685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7BCC1C-8F43-B9B7-4EBB-B7CA13736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199" y="757879"/>
            <a:ext cx="4864100" cy="565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41E13D-D4DE-ECD2-AB9D-200D4E37A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042" y="2115894"/>
            <a:ext cx="4991100" cy="248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76ABC-3EF1-7761-F431-3912CA4A3741}"/>
              </a:ext>
            </a:extLst>
          </p:cNvPr>
          <p:cNvSpPr txBox="1"/>
          <p:nvPr/>
        </p:nvSpPr>
        <p:spPr>
          <a:xfrm>
            <a:off x="-10103873" y="254051"/>
            <a:ext cx="6065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공지사항</a:t>
            </a:r>
            <a:endParaRPr lang="en-US" altLang="ko-KR" sz="1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9F0B8-B8A1-9ACE-51E7-9857FF2E01F5}"/>
              </a:ext>
            </a:extLst>
          </p:cNvPr>
          <p:cNvSpPr txBox="1"/>
          <p:nvPr/>
        </p:nvSpPr>
        <p:spPr>
          <a:xfrm>
            <a:off x="-4000528" y="254051"/>
            <a:ext cx="6065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개발일정</a:t>
            </a:r>
            <a:endParaRPr lang="en-US" altLang="ko-KR" sz="1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B9B3E-A8E9-3D31-F9D1-6E8B914FCDD5}"/>
              </a:ext>
            </a:extLst>
          </p:cNvPr>
          <p:cNvSpPr txBox="1"/>
          <p:nvPr/>
        </p:nvSpPr>
        <p:spPr>
          <a:xfrm>
            <a:off x="1375703" y="254051"/>
            <a:ext cx="12525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</a:t>
            </a:r>
            <a:r>
              <a:rPr lang="ko-KR" altLang="en-US" sz="14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래퍼런스</a:t>
            </a:r>
            <a:endParaRPr lang="en-US" altLang="ko-KR" sz="1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D78AF-75AF-E7F0-D449-FC4D123935D5}"/>
              </a:ext>
            </a:extLst>
          </p:cNvPr>
          <p:cNvSpPr txBox="1"/>
          <p:nvPr/>
        </p:nvSpPr>
        <p:spPr>
          <a:xfrm>
            <a:off x="6353042" y="254051"/>
            <a:ext cx="4549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회의록</a:t>
            </a:r>
            <a:endParaRPr lang="en-US" altLang="ko-KR" sz="1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73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3892D3-22CB-B2D5-175C-4C121C85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0"/>
          <a:stretch/>
        </p:blipFill>
        <p:spPr>
          <a:xfrm>
            <a:off x="247314" y="412124"/>
            <a:ext cx="6366630" cy="4466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550912-E38E-7257-0577-075D71613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32" y="2368613"/>
            <a:ext cx="4951754" cy="3965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906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6A7E35-076B-F626-CCBC-F1A274009F2C}"/>
              </a:ext>
            </a:extLst>
          </p:cNvPr>
          <p:cNvGrpSpPr/>
          <p:nvPr/>
        </p:nvGrpSpPr>
        <p:grpSpPr>
          <a:xfrm>
            <a:off x="522512" y="1798493"/>
            <a:ext cx="11146972" cy="3261014"/>
            <a:chOff x="522514" y="1798493"/>
            <a:chExt cx="11146972" cy="326101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41F64FD-D454-284F-C9EB-D519E380BC0C}"/>
                </a:ext>
              </a:extLst>
            </p:cNvPr>
            <p:cNvSpPr/>
            <p:nvPr/>
          </p:nvSpPr>
          <p:spPr>
            <a:xfrm>
              <a:off x="522514" y="1798493"/>
              <a:ext cx="11146972" cy="3261014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76466E-D830-86D7-2C32-5F3785356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669"/>
            <a:stretch/>
          </p:blipFill>
          <p:spPr>
            <a:xfrm>
              <a:off x="522514" y="2154444"/>
              <a:ext cx="11146971" cy="290506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61DDA8-C18E-ED59-ECFA-907AC7F114C6}"/>
                </a:ext>
              </a:extLst>
            </p:cNvPr>
            <p:cNvGrpSpPr/>
            <p:nvPr/>
          </p:nvGrpSpPr>
          <p:grpSpPr>
            <a:xfrm>
              <a:off x="11062390" y="1911155"/>
              <a:ext cx="491816" cy="130628"/>
              <a:chOff x="11062390" y="1911155"/>
              <a:chExt cx="491816" cy="130628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8371F53-1EB0-FC13-3CE0-3E69181ED237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66B53B4-C18E-B5B7-F27B-1B1A75E25143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0036C76-5AC6-E012-CCAF-D25DF7C6B752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E21B2B-CC7C-97F9-5C5E-33343202E485}"/>
              </a:ext>
            </a:extLst>
          </p:cNvPr>
          <p:cNvGrpSpPr/>
          <p:nvPr/>
        </p:nvGrpSpPr>
        <p:grpSpPr>
          <a:xfrm>
            <a:off x="2749265" y="967135"/>
            <a:ext cx="6693464" cy="4923729"/>
            <a:chOff x="3000913" y="967135"/>
            <a:chExt cx="6693464" cy="4923729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8B794A48-E62B-BC2E-0999-AF79ACB0C90D}"/>
                </a:ext>
              </a:extLst>
            </p:cNvPr>
            <p:cNvSpPr/>
            <p:nvPr/>
          </p:nvSpPr>
          <p:spPr>
            <a:xfrm>
              <a:off x="3000914" y="967135"/>
              <a:ext cx="6693463" cy="4923729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5A3F6B3-9E49-106D-CFAD-C40288807338}"/>
                </a:ext>
              </a:extLst>
            </p:cNvPr>
            <p:cNvSpPr/>
            <p:nvPr/>
          </p:nvSpPr>
          <p:spPr>
            <a:xfrm>
              <a:off x="3000913" y="1311548"/>
              <a:ext cx="6693463" cy="4579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D731F92-2F10-4CF5-63A5-681F9A857A80}"/>
                </a:ext>
              </a:extLst>
            </p:cNvPr>
            <p:cNvGrpSpPr/>
            <p:nvPr/>
          </p:nvGrpSpPr>
          <p:grpSpPr>
            <a:xfrm>
              <a:off x="9072399" y="1056484"/>
              <a:ext cx="491816" cy="130628"/>
              <a:chOff x="11062390" y="1911155"/>
              <a:chExt cx="491816" cy="1306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CB6B841-803D-85E2-0772-86D89F78175B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C091B5F-2290-380C-A3FA-8CCB7CAFD724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4F0F7C3-3AE1-030E-AF3F-909181E5C58E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17CFF4-B71F-7270-DC3C-8099A995AD50}"/>
              </a:ext>
            </a:extLst>
          </p:cNvPr>
          <p:cNvGrpSpPr/>
          <p:nvPr/>
        </p:nvGrpSpPr>
        <p:grpSpPr>
          <a:xfrm>
            <a:off x="4906303" y="2267464"/>
            <a:ext cx="2379385" cy="2323069"/>
            <a:chOff x="5010562" y="3789739"/>
            <a:chExt cx="2379385" cy="23230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FEB2F0-43EF-6447-0D56-D571E255F529}"/>
                </a:ext>
              </a:extLst>
            </p:cNvPr>
            <p:cNvSpPr txBox="1"/>
            <p:nvPr/>
          </p:nvSpPr>
          <p:spPr>
            <a:xfrm>
              <a:off x="6490271" y="3789739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04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5E0D239-12B4-1883-A035-0A4C0DE09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0562" y="3802439"/>
              <a:ext cx="2310369" cy="231036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3C5AE-7385-9631-7A6E-05C89C26EE85}"/>
                </a:ext>
              </a:extLst>
            </p:cNvPr>
            <p:cNvSpPr txBox="1"/>
            <p:nvPr/>
          </p:nvSpPr>
          <p:spPr>
            <a:xfrm>
              <a:off x="5388289" y="4603680"/>
              <a:ext cx="15549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프로젝트 시연</a:t>
              </a:r>
              <a:b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및 향후 계획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9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A4C19-2565-951F-6555-DB68D98D1D7D}"/>
              </a:ext>
            </a:extLst>
          </p:cNvPr>
          <p:cNvSpPr txBox="1"/>
          <p:nvPr/>
        </p:nvSpPr>
        <p:spPr>
          <a:xfrm>
            <a:off x="742335" y="1859339"/>
            <a:ext cx="107073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 순서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 algn="ctr">
              <a:buAutoNum type="arabicPeriod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  및 로그인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로그아웃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 algn="ctr">
              <a:buAutoNum type="arabicPeriod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 algn="ctr">
              <a:buAutoNum type="arabicPeriod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마이페이지 및 프로젝트 생성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 algn="ctr">
              <a:buAutoNum type="arabicPeriod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 algn="ctr">
              <a:buAutoNum type="arabicPeriod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페이지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 algn="ctr">
              <a:buAutoNum type="arabicPeriod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 algn="ctr">
              <a:buAutoNum type="arabicPeriod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알림 신청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 algn="ctr">
              <a:buAutoNum type="arabicPeriod"/>
            </a:pP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 algn="ctr">
              <a:buAutoNum type="arabicPeriod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 및 환불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A4C19-2565-951F-6555-DB68D98D1D7D}"/>
              </a:ext>
            </a:extLst>
          </p:cNvPr>
          <p:cNvSpPr txBox="1"/>
          <p:nvPr/>
        </p:nvSpPr>
        <p:spPr>
          <a:xfrm>
            <a:off x="1200037" y="474345"/>
            <a:ext cx="979192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 순서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로그인 및 로그아웃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Funrest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 접속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회원가입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로그인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카카오로그인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로그아웃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마이페이지 및 프로젝트 생성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 유저계정 로그인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마이페이지 기본정보 변경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만들기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마이페이지 나의 프로젝트 목록 확인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로그아웃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관리자 페이지 시연 및 프로젝트 승인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계정 로그인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관리자 메인 페이지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대시보드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방문자 현황 및 주문 현황 요약 확인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 관리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 관리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보여주기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 관리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신청 프로젝트 승인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일반 유저계정 로그인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 페이지에서 승인된 프로젝트 확인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메인 페이지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카테고리 조회 시연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승인 프로젝트 키워드 검색 시연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알림 신청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알림 신청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마이페이지에서 알림 내역 확인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결제 및 환불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메인페이지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승인 프로젝트 클릭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 상세 페이지 내용 확인 및 결제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펀딩하기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마이페이지 결제 내역 확인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결제 내역 클릭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환불 신청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환불 내역 확인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메인페이지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이동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 종료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773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8F0052-21F3-28BB-8B77-7FD5D02B9DF5}"/>
              </a:ext>
            </a:extLst>
          </p:cNvPr>
          <p:cNvSpPr txBox="1"/>
          <p:nvPr/>
        </p:nvSpPr>
        <p:spPr>
          <a:xfrm>
            <a:off x="427618" y="349830"/>
            <a:ext cx="22377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향후 유지보수 계획</a:t>
            </a:r>
            <a:endParaRPr lang="en-US" altLang="ko-KR" sz="24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B64FC-1B9D-E281-58B5-C3C41AAFC822}"/>
              </a:ext>
            </a:extLst>
          </p:cNvPr>
          <p:cNvSpPr txBox="1"/>
          <p:nvPr/>
        </p:nvSpPr>
        <p:spPr>
          <a:xfrm>
            <a:off x="427618" y="1171924"/>
            <a:ext cx="28892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특정 기준으로 정렬된 프로젝트 조회 기능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DBCFC-DA96-8E7A-850D-4E63EC86C6CD}"/>
              </a:ext>
            </a:extLst>
          </p:cNvPr>
          <p:cNvSpPr txBox="1"/>
          <p:nvPr/>
        </p:nvSpPr>
        <p:spPr>
          <a:xfrm>
            <a:off x="8171911" y="1171345"/>
            <a:ext cx="209927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결제 후 리뷰 작성 기능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551D67-6D9A-C9D7-F1BF-043B4C94F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12" y="1534706"/>
            <a:ext cx="3659103" cy="205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E6D53F-E154-FA81-D870-B269E148F80A}"/>
              </a:ext>
            </a:extLst>
          </p:cNvPr>
          <p:cNvSpPr txBox="1"/>
          <p:nvPr/>
        </p:nvSpPr>
        <p:spPr>
          <a:xfrm>
            <a:off x="9091471" y="6604084"/>
            <a:ext cx="31005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출처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0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오늘의집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올리브영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0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에이블리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0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와디즈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캡쳐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4CC99-9C63-39BD-1E38-278A06C283DC}"/>
              </a:ext>
            </a:extLst>
          </p:cNvPr>
          <p:cNvSpPr txBox="1"/>
          <p:nvPr/>
        </p:nvSpPr>
        <p:spPr>
          <a:xfrm>
            <a:off x="4999497" y="1171345"/>
            <a:ext cx="26990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사용자와 관리자 간 </a:t>
            </a:r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1:1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문의 기능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25B381-2F35-EE97-94B8-0859601D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98" y="1607523"/>
            <a:ext cx="3005173" cy="45382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002880-1E90-A2AF-D7F9-EEE672F3A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09" y="1535285"/>
            <a:ext cx="42799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69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6A7E35-076B-F626-CCBC-F1A274009F2C}"/>
              </a:ext>
            </a:extLst>
          </p:cNvPr>
          <p:cNvGrpSpPr/>
          <p:nvPr/>
        </p:nvGrpSpPr>
        <p:grpSpPr>
          <a:xfrm>
            <a:off x="522512" y="1798493"/>
            <a:ext cx="11146972" cy="3261014"/>
            <a:chOff x="522514" y="1798493"/>
            <a:chExt cx="11146972" cy="326101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41F64FD-D454-284F-C9EB-D519E380BC0C}"/>
                </a:ext>
              </a:extLst>
            </p:cNvPr>
            <p:cNvSpPr/>
            <p:nvPr/>
          </p:nvSpPr>
          <p:spPr>
            <a:xfrm>
              <a:off x="522514" y="1798493"/>
              <a:ext cx="11146972" cy="3261014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76466E-D830-86D7-2C32-5F3785356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669"/>
            <a:stretch/>
          </p:blipFill>
          <p:spPr>
            <a:xfrm>
              <a:off x="522514" y="2154444"/>
              <a:ext cx="11146971" cy="290506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61DDA8-C18E-ED59-ECFA-907AC7F114C6}"/>
                </a:ext>
              </a:extLst>
            </p:cNvPr>
            <p:cNvGrpSpPr/>
            <p:nvPr/>
          </p:nvGrpSpPr>
          <p:grpSpPr>
            <a:xfrm>
              <a:off x="11062390" y="1911155"/>
              <a:ext cx="491816" cy="130628"/>
              <a:chOff x="11062390" y="1911155"/>
              <a:chExt cx="491816" cy="130628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8371F53-1EB0-FC13-3CE0-3E69181ED237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66B53B4-C18E-B5B7-F27B-1B1A75E25143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0036C76-5AC6-E012-CCAF-D25DF7C6B752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E21B2B-CC7C-97F9-5C5E-33343202E485}"/>
              </a:ext>
            </a:extLst>
          </p:cNvPr>
          <p:cNvGrpSpPr/>
          <p:nvPr/>
        </p:nvGrpSpPr>
        <p:grpSpPr>
          <a:xfrm>
            <a:off x="2749265" y="967135"/>
            <a:ext cx="6693464" cy="4923729"/>
            <a:chOff x="3000913" y="967135"/>
            <a:chExt cx="6693464" cy="4923729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8B794A48-E62B-BC2E-0999-AF79ACB0C90D}"/>
                </a:ext>
              </a:extLst>
            </p:cNvPr>
            <p:cNvSpPr/>
            <p:nvPr/>
          </p:nvSpPr>
          <p:spPr>
            <a:xfrm>
              <a:off x="3000914" y="967135"/>
              <a:ext cx="6693463" cy="4923729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5A3F6B3-9E49-106D-CFAD-C40288807338}"/>
                </a:ext>
              </a:extLst>
            </p:cNvPr>
            <p:cNvSpPr/>
            <p:nvPr/>
          </p:nvSpPr>
          <p:spPr>
            <a:xfrm>
              <a:off x="3000913" y="1311548"/>
              <a:ext cx="6693463" cy="4579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D731F92-2F10-4CF5-63A5-681F9A857A80}"/>
                </a:ext>
              </a:extLst>
            </p:cNvPr>
            <p:cNvGrpSpPr/>
            <p:nvPr/>
          </p:nvGrpSpPr>
          <p:grpSpPr>
            <a:xfrm>
              <a:off x="9072399" y="1056484"/>
              <a:ext cx="491816" cy="130628"/>
              <a:chOff x="11062390" y="1911155"/>
              <a:chExt cx="491816" cy="1306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CB6B841-803D-85E2-0772-86D89F78175B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C091B5F-2290-380C-A3FA-8CCB7CAFD724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4F0F7C3-3AE1-030E-AF3F-909181E5C58E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3B5243-A8C0-6798-67AC-DDABA6769144}"/>
              </a:ext>
            </a:extLst>
          </p:cNvPr>
          <p:cNvGrpSpPr/>
          <p:nvPr/>
        </p:nvGrpSpPr>
        <p:grpSpPr>
          <a:xfrm>
            <a:off x="4906303" y="2267464"/>
            <a:ext cx="2379386" cy="2323069"/>
            <a:chOff x="7982361" y="3789739"/>
            <a:chExt cx="2379386" cy="23230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5BE28C-C1CA-B7BD-70C1-E770FA212790}"/>
                </a:ext>
              </a:extLst>
            </p:cNvPr>
            <p:cNvSpPr txBox="1"/>
            <p:nvPr/>
          </p:nvSpPr>
          <p:spPr>
            <a:xfrm>
              <a:off x="9462071" y="3789739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05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3975F5-F859-F4C2-5D81-D23441EF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2361" y="3802439"/>
              <a:ext cx="2310369" cy="23103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BC785-2874-8CA2-7B69-403DCB7F6444}"/>
                </a:ext>
              </a:extLst>
            </p:cNvPr>
            <p:cNvSpPr txBox="1"/>
            <p:nvPr/>
          </p:nvSpPr>
          <p:spPr>
            <a:xfrm>
              <a:off x="8607914" y="4757568"/>
              <a:ext cx="1059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팀원소개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638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A874043-E250-49B9-93C3-991377FA4B9D}"/>
              </a:ext>
            </a:extLst>
          </p:cNvPr>
          <p:cNvSpPr txBox="1"/>
          <p:nvPr/>
        </p:nvSpPr>
        <p:spPr>
          <a:xfrm>
            <a:off x="593797" y="2559940"/>
            <a:ext cx="537006" cy="2198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4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 길 동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EAD8A-67C6-069C-6A07-25F1C9560F91}"/>
              </a:ext>
            </a:extLst>
          </p:cNvPr>
          <p:cNvSpPr txBox="1"/>
          <p:nvPr/>
        </p:nvSpPr>
        <p:spPr>
          <a:xfrm>
            <a:off x="6857464" y="2883038"/>
            <a:ext cx="16318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</a:t>
            </a:r>
            <a:r>
              <a:rPr lang="ko-KR" altLang="en-US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반장 </a:t>
            </a:r>
            <a:r>
              <a:rPr lang="en-US" altLang="ko-KR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</a:t>
            </a:r>
            <a:r>
              <a:rPr lang="ko-KR" altLang="en-US" sz="12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몰입왕</a:t>
            </a:r>
            <a:r>
              <a:rPr lang="ko-KR" altLang="en-US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</a:t>
            </a:r>
            <a:r>
              <a:rPr lang="ko-KR" altLang="en-US" sz="12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개발재밌어</a:t>
            </a:r>
            <a:endParaRPr lang="en-US" altLang="ko-KR" sz="12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C8AE3-E5B1-19F1-B04F-FCFD565D2A28}"/>
              </a:ext>
            </a:extLst>
          </p:cNvPr>
          <p:cNvSpPr txBox="1"/>
          <p:nvPr/>
        </p:nvSpPr>
        <p:spPr>
          <a:xfrm>
            <a:off x="6857464" y="3196868"/>
            <a:ext cx="4744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훌륭한 강사님과 좋은 팀원들을 만나 프로젝트를 무사히 완성할 수 있었고 </a:t>
            </a:r>
            <a:b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6</a:t>
            </a:r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개월 동안 많은 성장을 할 수 있었습니다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</a:t>
            </a:r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모두 고생하셨습니다 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:</a:t>
            </a:r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 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)</a:t>
            </a:r>
            <a:endParaRPr lang="en-US" altLang="ko-KR" sz="1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348F4-3BA2-99D2-618E-A7DD35ECF79F}"/>
              </a:ext>
            </a:extLst>
          </p:cNvPr>
          <p:cNvSpPr txBox="1"/>
          <p:nvPr/>
        </p:nvSpPr>
        <p:spPr>
          <a:xfrm>
            <a:off x="6895936" y="2566103"/>
            <a:ext cx="537006" cy="4567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4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 길 동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latinLnBrk="0">
              <a:lnSpc>
                <a:spcPct val="110000"/>
              </a:lnSpc>
            </a:pPr>
            <a:endParaRPr lang="id-ID" altLang="ko-KR" sz="14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0D0F4AE-A8F1-E2F5-B31C-9D34E3AEA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07707"/>
              </p:ext>
            </p:extLst>
          </p:nvPr>
        </p:nvGraphicFramePr>
        <p:xfrm>
          <a:off x="6857463" y="4014083"/>
          <a:ext cx="4744569" cy="1741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5480">
                  <a:extLst>
                    <a:ext uri="{9D8B030D-6E8A-4147-A177-3AD203B41FA5}">
                      <a16:colId xmlns:a16="http://schemas.microsoft.com/office/drawing/2014/main" val="847678879"/>
                    </a:ext>
                  </a:extLst>
                </a:gridCol>
                <a:gridCol w="3709089">
                  <a:extLst>
                    <a:ext uri="{9D8B030D-6E8A-4147-A177-3AD203B41FA5}">
                      <a16:colId xmlns:a16="http://schemas.microsoft.com/office/drawing/2014/main" val="1083218852"/>
                    </a:ext>
                  </a:extLst>
                </a:gridCol>
              </a:tblGrid>
              <a:tr h="3209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상세기능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694028"/>
                  </a:ext>
                </a:extLst>
              </a:tr>
              <a:tr h="4535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화면구현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프로젝트 상세페이지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프로젝트 생성 및 수정페이지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관리자페이지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결제 관련 페이지 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공동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2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149279"/>
                  </a:ext>
                </a:extLst>
              </a:tr>
              <a:tr h="320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파일 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AWS S3 bucket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활용한 이미지 파일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197078"/>
                  </a:ext>
                </a:extLst>
              </a:tr>
              <a:tr h="3209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관리자기능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시각화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주문 ∙ 회원 ∙ 프로젝트 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CRUD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399389"/>
                  </a:ext>
                </a:extLst>
              </a:tr>
              <a:tr h="3209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결제관련기능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PortOne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API 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활용한 결제 취소 기능 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공동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2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631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8D12F55-2693-046C-C499-6DB48A8C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63" y="3695364"/>
            <a:ext cx="276999" cy="2769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AE4607-A1DF-7D56-10E3-2A610302B3DA}"/>
              </a:ext>
            </a:extLst>
          </p:cNvPr>
          <p:cNvSpPr txBox="1"/>
          <p:nvPr/>
        </p:nvSpPr>
        <p:spPr>
          <a:xfrm>
            <a:off x="7129792" y="369536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담당 구현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12D868-0855-BB4E-3EB7-753DD1F7B66C}"/>
              </a:ext>
            </a:extLst>
          </p:cNvPr>
          <p:cNvSpPr txBox="1"/>
          <p:nvPr/>
        </p:nvSpPr>
        <p:spPr>
          <a:xfrm>
            <a:off x="590411" y="2877510"/>
            <a:ext cx="3507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</a:t>
            </a:r>
            <a:r>
              <a:rPr lang="ko-KR" altLang="en-US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팀장</a:t>
            </a:r>
            <a:endParaRPr lang="en-US" altLang="ko-KR" sz="12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5F6CB2-AD91-79E3-549C-0EE96B1FA06C}"/>
              </a:ext>
            </a:extLst>
          </p:cNvPr>
          <p:cNvSpPr txBox="1"/>
          <p:nvPr/>
        </p:nvSpPr>
        <p:spPr>
          <a:xfrm>
            <a:off x="589970" y="3196868"/>
            <a:ext cx="4744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6</a:t>
            </a:r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개월 동안 힘들었던 기억보단 함께해서 즐거운 추억이 더 많았던 거 같습니다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b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잘 마무리할 수 있게 도와준 강사님과 팀원들에게 감사합니다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~!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2D8E831-E6B3-05E2-7328-8F23F68E9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28854"/>
              </p:ext>
            </p:extLst>
          </p:nvPr>
        </p:nvGraphicFramePr>
        <p:xfrm>
          <a:off x="589970" y="4014081"/>
          <a:ext cx="4744569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5480">
                  <a:extLst>
                    <a:ext uri="{9D8B030D-6E8A-4147-A177-3AD203B41FA5}">
                      <a16:colId xmlns:a16="http://schemas.microsoft.com/office/drawing/2014/main" val="847678879"/>
                    </a:ext>
                  </a:extLst>
                </a:gridCol>
                <a:gridCol w="3709089">
                  <a:extLst>
                    <a:ext uri="{9D8B030D-6E8A-4147-A177-3AD203B41FA5}">
                      <a16:colId xmlns:a16="http://schemas.microsoft.com/office/drawing/2014/main" val="1083218852"/>
                    </a:ext>
                  </a:extLst>
                </a:gridCol>
              </a:tblGrid>
              <a:tr h="236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상세기능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694028"/>
                  </a:ext>
                </a:extLst>
              </a:tr>
              <a:tr h="3139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화면구현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프로젝트 상세 페이지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프로젝트 생성 및 수정 페이지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마이페이지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구매자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판매자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149279"/>
                  </a:ext>
                </a:extLst>
              </a:tr>
              <a:tr h="236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메인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무한 스크롤 및 비동기 처리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197078"/>
                  </a:ext>
                </a:extLst>
              </a:tr>
              <a:tr h="3139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마이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정보 변경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비밀번호 변경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회원 탈퇴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프로젝트 정보 가져오기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아이디 및 비밀번호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찾기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399389"/>
                  </a:ext>
                </a:extLst>
              </a:tr>
              <a:tr h="236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AWS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및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Jenkins 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이용한 자동 빌드 배포 작업 및 오류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6319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2F89F9C5-0C63-3192-4091-636ADAA2C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70" y="3695364"/>
            <a:ext cx="276999" cy="2769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2296D2-B381-F1BB-0272-A9A81E6F1313}"/>
              </a:ext>
            </a:extLst>
          </p:cNvPr>
          <p:cNvSpPr txBox="1"/>
          <p:nvPr/>
        </p:nvSpPr>
        <p:spPr>
          <a:xfrm>
            <a:off x="862299" y="369536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담당 구현 기능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E70B5A37-4BAE-B8D0-D4E4-55CED3A1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70" y="866253"/>
            <a:ext cx="1290556" cy="1408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그림 72" descr="블랙, 어둠이(가) 표시된 사진&#10;&#10;자동 생성된 설명">
            <a:extLst>
              <a:ext uri="{FF2B5EF4-FFF2-40B4-BE49-F238E27FC236}">
                <a16:creationId xmlns:a16="http://schemas.microsoft.com/office/drawing/2014/main" id="{D3AF7D9C-EDD2-EEE4-0CE2-0083150D4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53" t="14730" r="14120" b="12744"/>
          <a:stretch/>
        </p:blipFill>
        <p:spPr>
          <a:xfrm>
            <a:off x="8489321" y="1579737"/>
            <a:ext cx="320778" cy="320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D4C0B1C3-600F-397F-234E-F3F145844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146" y="1981829"/>
            <a:ext cx="293129" cy="29312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D6F900D-EC48-EB87-8908-78B70A2C66C9}"/>
              </a:ext>
            </a:extLst>
          </p:cNvPr>
          <p:cNvSpPr txBox="1"/>
          <p:nvPr/>
        </p:nvSpPr>
        <p:spPr>
          <a:xfrm>
            <a:off x="8949289" y="1647793"/>
            <a:ext cx="2292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3BB41E-7ED4-D5D1-E863-8CBD34D16E0C}"/>
              </a:ext>
            </a:extLst>
          </p:cNvPr>
          <p:cNvSpPr txBox="1"/>
          <p:nvPr/>
        </p:nvSpPr>
        <p:spPr>
          <a:xfrm>
            <a:off x="8949289" y="2036060"/>
            <a:ext cx="2292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</a:p>
        </p:txBody>
      </p:sp>
      <p:pic>
        <p:nvPicPr>
          <p:cNvPr id="78" name="그림 77" descr="블랙, 어둠이(가) 표시된 사진&#10;&#10;자동 생성된 설명">
            <a:extLst>
              <a:ext uri="{FF2B5EF4-FFF2-40B4-BE49-F238E27FC236}">
                <a16:creationId xmlns:a16="http://schemas.microsoft.com/office/drawing/2014/main" id="{7A2C0311-A81A-C111-58C3-60C9FC8E2E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53" t="14730" r="14120" b="12744"/>
          <a:stretch/>
        </p:blipFill>
        <p:spPr>
          <a:xfrm>
            <a:off x="2183355" y="1579737"/>
            <a:ext cx="320778" cy="320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D281FC5-C80E-40E8-B1CE-820F6B526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180" y="1981829"/>
            <a:ext cx="293129" cy="2931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B425AE1-801E-5AA7-ED41-43F7E6F9B572}"/>
              </a:ext>
            </a:extLst>
          </p:cNvPr>
          <p:cNvSpPr txBox="1"/>
          <p:nvPr/>
        </p:nvSpPr>
        <p:spPr>
          <a:xfrm>
            <a:off x="2643323" y="1647793"/>
            <a:ext cx="2292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D602F7-E0EF-0DFC-D0C2-CAB40C4DE94F}"/>
              </a:ext>
            </a:extLst>
          </p:cNvPr>
          <p:cNvSpPr txBox="1"/>
          <p:nvPr/>
        </p:nvSpPr>
        <p:spPr>
          <a:xfrm>
            <a:off x="2643323" y="2036060"/>
            <a:ext cx="2292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6653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A874043-E250-49B9-93C3-991377FA4B9D}"/>
              </a:ext>
            </a:extLst>
          </p:cNvPr>
          <p:cNvSpPr txBox="1"/>
          <p:nvPr/>
        </p:nvSpPr>
        <p:spPr>
          <a:xfrm>
            <a:off x="589970" y="2531305"/>
            <a:ext cx="617157" cy="2521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 길 동</a:t>
            </a:r>
            <a:endParaRPr lang="id-ID" altLang="ko-KR" sz="18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EAD8A-67C6-069C-6A07-25F1C9560F91}"/>
              </a:ext>
            </a:extLst>
          </p:cNvPr>
          <p:cNvSpPr txBox="1"/>
          <p:nvPr/>
        </p:nvSpPr>
        <p:spPr>
          <a:xfrm>
            <a:off x="6857464" y="2883038"/>
            <a:ext cx="13789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</a:t>
            </a:r>
            <a:r>
              <a:rPr lang="ko-KR" altLang="en-US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자유로움 </a:t>
            </a:r>
            <a:r>
              <a:rPr lang="en-US" altLang="ko-KR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</a:t>
            </a:r>
            <a:r>
              <a:rPr lang="ko-KR" altLang="en-US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수업정리왕</a:t>
            </a:r>
            <a:endParaRPr lang="en-US" altLang="ko-KR" sz="12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C8AE3-E5B1-19F1-B04F-FCFD565D2A28}"/>
              </a:ext>
            </a:extLst>
          </p:cNvPr>
          <p:cNvSpPr txBox="1"/>
          <p:nvPr/>
        </p:nvSpPr>
        <p:spPr>
          <a:xfrm>
            <a:off x="6857464" y="3196868"/>
            <a:ext cx="4744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이번 국비 수업 들으면서 새로운 인연들을 만나 재밌었고 새로운 것에 도전 할 수 있었기에 뿌듯함을 느꼈습니다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 </a:t>
            </a:r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다들 돈 많이 많이 </a:t>
            </a:r>
            <a:r>
              <a:rPr lang="ko-KR" altLang="en-US" sz="12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벌어여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~~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348F4-3BA2-99D2-618E-A7DD35ECF79F}"/>
              </a:ext>
            </a:extLst>
          </p:cNvPr>
          <p:cNvSpPr txBox="1"/>
          <p:nvPr/>
        </p:nvSpPr>
        <p:spPr>
          <a:xfrm>
            <a:off x="6895936" y="2566103"/>
            <a:ext cx="537006" cy="2206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4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 길 동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0D0F4AE-A8F1-E2F5-B31C-9D34E3AEA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55670"/>
              </p:ext>
            </p:extLst>
          </p:nvPr>
        </p:nvGraphicFramePr>
        <p:xfrm>
          <a:off x="6857463" y="4014083"/>
          <a:ext cx="4744569" cy="1491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5480">
                  <a:extLst>
                    <a:ext uri="{9D8B030D-6E8A-4147-A177-3AD203B41FA5}">
                      <a16:colId xmlns:a16="http://schemas.microsoft.com/office/drawing/2014/main" val="847678879"/>
                    </a:ext>
                  </a:extLst>
                </a:gridCol>
                <a:gridCol w="3709089">
                  <a:extLst>
                    <a:ext uri="{9D8B030D-6E8A-4147-A177-3AD203B41FA5}">
                      <a16:colId xmlns:a16="http://schemas.microsoft.com/office/drawing/2014/main" val="1083218852"/>
                    </a:ext>
                  </a:extLst>
                </a:gridCol>
              </a:tblGrid>
              <a:tr h="344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상세기능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694028"/>
                  </a:ext>
                </a:extLst>
              </a:tr>
              <a:tr h="344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화면구현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주문 페이지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환불 페이지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b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주문내역 페이지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주문 상세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149279"/>
                  </a:ext>
                </a:extLst>
              </a:tr>
              <a:tr h="344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네이버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카카오 로그인 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API 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구현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JWT 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197078"/>
                  </a:ext>
                </a:extLst>
              </a:tr>
              <a:tr h="344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결제관련기능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PortOne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API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 결제 및 환불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39938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8D12F55-2693-046C-C499-6DB48A8C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63" y="3695364"/>
            <a:ext cx="276999" cy="2769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AE4607-A1DF-7D56-10E3-2A610302B3DA}"/>
              </a:ext>
            </a:extLst>
          </p:cNvPr>
          <p:cNvSpPr txBox="1"/>
          <p:nvPr/>
        </p:nvSpPr>
        <p:spPr>
          <a:xfrm>
            <a:off x="7129792" y="369536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담당 구현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12D868-0855-BB4E-3EB7-753DD1F7B66C}"/>
              </a:ext>
            </a:extLst>
          </p:cNvPr>
          <p:cNvSpPr txBox="1"/>
          <p:nvPr/>
        </p:nvSpPr>
        <p:spPr>
          <a:xfrm>
            <a:off x="590411" y="2877510"/>
            <a:ext cx="3975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#ISFP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5F6CB2-AD91-79E3-549C-0EE96B1FA06C}"/>
              </a:ext>
            </a:extLst>
          </p:cNvPr>
          <p:cNvSpPr txBox="1"/>
          <p:nvPr/>
        </p:nvSpPr>
        <p:spPr>
          <a:xfrm>
            <a:off x="589970" y="3196868"/>
            <a:ext cx="4744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걱정과 달리 좋은 분들과 강사님을 만날 수 있어서 너무 다행이었습니다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</a:t>
            </a:r>
            <a:b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우리 팀원들 고생했고 열심히 해줘서 고마워</a:t>
            </a:r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!!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2D8E831-E6B3-05E2-7328-8F23F68E9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600534"/>
              </p:ext>
            </p:extLst>
          </p:nvPr>
        </p:nvGraphicFramePr>
        <p:xfrm>
          <a:off x="589970" y="4014081"/>
          <a:ext cx="4744569" cy="1835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5480">
                  <a:extLst>
                    <a:ext uri="{9D8B030D-6E8A-4147-A177-3AD203B41FA5}">
                      <a16:colId xmlns:a16="http://schemas.microsoft.com/office/drawing/2014/main" val="847678879"/>
                    </a:ext>
                  </a:extLst>
                </a:gridCol>
                <a:gridCol w="3709089">
                  <a:extLst>
                    <a:ext uri="{9D8B030D-6E8A-4147-A177-3AD203B41FA5}">
                      <a16:colId xmlns:a16="http://schemas.microsoft.com/office/drawing/2014/main" val="1083218852"/>
                    </a:ext>
                  </a:extLst>
                </a:gridCol>
              </a:tblGrid>
              <a:tr h="344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상세기능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694028"/>
                  </a:ext>
                </a:extLst>
              </a:tr>
              <a:tr h="344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화면구현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메인페이지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마이페이지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로그인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회원가입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결제페이지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149279"/>
                  </a:ext>
                </a:extLst>
              </a:tr>
              <a:tr h="344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회원가입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일반회원 가입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로그인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로그인 상태 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197078"/>
                  </a:ext>
                </a:extLst>
              </a:tr>
              <a:tr h="344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찜하기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관심이 가는 프로젝트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찜하기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399389"/>
                  </a:ext>
                </a:extLst>
              </a:tr>
              <a:tr h="344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AWS</a:t>
                      </a:r>
                      <a:r>
                        <a:rPr lang="ko-KR" altLang="en-US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및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2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Jenkins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활용한 프로젝트 배포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6319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2F89F9C5-0C63-3192-4091-636ADAA2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70" y="3695364"/>
            <a:ext cx="276999" cy="2769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2296D2-B381-F1BB-0272-A9A81E6F1313}"/>
              </a:ext>
            </a:extLst>
          </p:cNvPr>
          <p:cNvSpPr txBox="1"/>
          <p:nvPr/>
        </p:nvSpPr>
        <p:spPr>
          <a:xfrm>
            <a:off x="862299" y="369536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담당 구현 기능</a:t>
            </a:r>
          </a:p>
        </p:txBody>
      </p:sp>
      <p:pic>
        <p:nvPicPr>
          <p:cNvPr id="73" name="그림 72" descr="블랙, 어둠이(가) 표시된 사진&#10;&#10;자동 생성된 설명">
            <a:extLst>
              <a:ext uri="{FF2B5EF4-FFF2-40B4-BE49-F238E27FC236}">
                <a16:creationId xmlns:a16="http://schemas.microsoft.com/office/drawing/2014/main" id="{D3AF7D9C-EDD2-EEE4-0CE2-0083150D4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14730" r="14120" b="12744"/>
          <a:stretch/>
        </p:blipFill>
        <p:spPr>
          <a:xfrm>
            <a:off x="8489321" y="1579737"/>
            <a:ext cx="320778" cy="320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D4C0B1C3-600F-397F-234E-F3F14584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146" y="1981829"/>
            <a:ext cx="293129" cy="29312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D6F900D-EC48-EB87-8908-78B70A2C66C9}"/>
              </a:ext>
            </a:extLst>
          </p:cNvPr>
          <p:cNvSpPr txBox="1"/>
          <p:nvPr/>
        </p:nvSpPr>
        <p:spPr>
          <a:xfrm>
            <a:off x="8949289" y="1647793"/>
            <a:ext cx="2292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3BB41E-7ED4-D5D1-E863-8CBD34D16E0C}"/>
              </a:ext>
            </a:extLst>
          </p:cNvPr>
          <p:cNvSpPr txBox="1"/>
          <p:nvPr/>
        </p:nvSpPr>
        <p:spPr>
          <a:xfrm>
            <a:off x="8949289" y="2036060"/>
            <a:ext cx="2292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--</a:t>
            </a:r>
          </a:p>
        </p:txBody>
      </p:sp>
      <p:pic>
        <p:nvPicPr>
          <p:cNvPr id="78" name="그림 77" descr="블랙, 어둠이(가) 표시된 사진&#10;&#10;자동 생성된 설명">
            <a:extLst>
              <a:ext uri="{FF2B5EF4-FFF2-40B4-BE49-F238E27FC236}">
                <a16:creationId xmlns:a16="http://schemas.microsoft.com/office/drawing/2014/main" id="{7A2C0311-A81A-C111-58C3-60C9FC8E2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14730" r="14120" b="12744"/>
          <a:stretch/>
        </p:blipFill>
        <p:spPr>
          <a:xfrm>
            <a:off x="2183355" y="1579737"/>
            <a:ext cx="320778" cy="320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D281FC5-C80E-40E8-B1CE-820F6B526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80" y="1981829"/>
            <a:ext cx="293129" cy="2931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B425AE1-801E-5AA7-ED41-43F7E6F9B572}"/>
              </a:ext>
            </a:extLst>
          </p:cNvPr>
          <p:cNvSpPr txBox="1"/>
          <p:nvPr/>
        </p:nvSpPr>
        <p:spPr>
          <a:xfrm>
            <a:off x="2643323" y="1647793"/>
            <a:ext cx="2292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D602F7-E0EF-0DFC-D0C2-CAB40C4DE94F}"/>
              </a:ext>
            </a:extLst>
          </p:cNvPr>
          <p:cNvSpPr txBox="1"/>
          <p:nvPr/>
        </p:nvSpPr>
        <p:spPr>
          <a:xfrm>
            <a:off x="2643323" y="2036060"/>
            <a:ext cx="22928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--</a:t>
            </a:r>
          </a:p>
        </p:txBody>
      </p:sp>
      <p:pic>
        <p:nvPicPr>
          <p:cNvPr id="6" name="그림 5" descr="실내, 사람, 벽, 인간의 얼굴이(가) 표시된 사진&#10;&#10;자동 생성된 설명">
            <a:extLst>
              <a:ext uri="{FF2B5EF4-FFF2-40B4-BE49-F238E27FC236}">
                <a16:creationId xmlns:a16="http://schemas.microsoft.com/office/drawing/2014/main" id="{008C2498-C10C-595E-953A-C8C5873B56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77" t="19413" r="28564" b="11584"/>
          <a:stretch/>
        </p:blipFill>
        <p:spPr>
          <a:xfrm>
            <a:off x="6895690" y="858657"/>
            <a:ext cx="1297514" cy="141630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83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8C72884-7FD8-1ADC-AC38-EB6FF56BD4E3}"/>
              </a:ext>
            </a:extLst>
          </p:cNvPr>
          <p:cNvSpPr txBox="1"/>
          <p:nvPr/>
        </p:nvSpPr>
        <p:spPr>
          <a:xfrm>
            <a:off x="575998" y="496795"/>
            <a:ext cx="1260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E7B42C-2BDB-826E-E1C3-DD3CFF4216C2}"/>
              </a:ext>
            </a:extLst>
          </p:cNvPr>
          <p:cNvGrpSpPr/>
          <p:nvPr/>
        </p:nvGrpSpPr>
        <p:grpSpPr>
          <a:xfrm>
            <a:off x="580747" y="1235970"/>
            <a:ext cx="2310368" cy="2310368"/>
            <a:chOff x="580747" y="1235970"/>
            <a:chExt cx="2310368" cy="23103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D8D674-8634-5BD1-E9F7-7056CB9CDC76}"/>
                </a:ext>
              </a:extLst>
            </p:cNvPr>
            <p:cNvSpPr txBox="1"/>
            <p:nvPr/>
          </p:nvSpPr>
          <p:spPr>
            <a:xfrm>
              <a:off x="2176461" y="1235970"/>
              <a:ext cx="71465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01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E2FE068-8D5B-F6C1-925C-455D64AD3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747" y="1235970"/>
              <a:ext cx="2310368" cy="23103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237740-EC74-CA5C-C80E-7189DC72BC6C}"/>
                </a:ext>
              </a:extLst>
            </p:cNvPr>
            <p:cNvSpPr txBox="1"/>
            <p:nvPr/>
          </p:nvSpPr>
          <p:spPr>
            <a:xfrm>
              <a:off x="1206299" y="2191099"/>
              <a:ext cx="10592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주제선정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290DD8-019A-39AE-B284-3B760E21D843}"/>
              </a:ext>
            </a:extLst>
          </p:cNvPr>
          <p:cNvGrpSpPr/>
          <p:nvPr/>
        </p:nvGrpSpPr>
        <p:grpSpPr>
          <a:xfrm>
            <a:off x="3530853" y="1235970"/>
            <a:ext cx="2379385" cy="2310368"/>
            <a:chOff x="3530853" y="1235970"/>
            <a:chExt cx="2379385" cy="23103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83EFC2-77F9-69C6-F6C6-C07E8FDF1556}"/>
                </a:ext>
              </a:extLst>
            </p:cNvPr>
            <p:cNvSpPr txBox="1"/>
            <p:nvPr/>
          </p:nvSpPr>
          <p:spPr>
            <a:xfrm>
              <a:off x="5010562" y="1235970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02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9EECF8D-85BD-7D69-F679-A12DAF4B7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0853" y="1235970"/>
              <a:ext cx="2310368" cy="231036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13B8DE-1972-DD9A-6B1E-1DC0E1E9670C}"/>
                </a:ext>
              </a:extLst>
            </p:cNvPr>
            <p:cNvSpPr txBox="1"/>
            <p:nvPr/>
          </p:nvSpPr>
          <p:spPr>
            <a:xfrm>
              <a:off x="3967572" y="2037211"/>
              <a:ext cx="14369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개발 일정</a:t>
              </a:r>
              <a:b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및 </a:t>
              </a:r>
              <a: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ERD </a:t>
              </a: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설계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2A3DB0-690D-69F7-3651-ADDB4F9EBB7C}"/>
              </a:ext>
            </a:extLst>
          </p:cNvPr>
          <p:cNvGrpSpPr/>
          <p:nvPr/>
        </p:nvGrpSpPr>
        <p:grpSpPr>
          <a:xfrm>
            <a:off x="6480959" y="1235970"/>
            <a:ext cx="2379385" cy="2310368"/>
            <a:chOff x="6480959" y="1235970"/>
            <a:chExt cx="2379385" cy="23103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613E95-8885-ED32-77C3-A2206F860E9D}"/>
                </a:ext>
              </a:extLst>
            </p:cNvPr>
            <p:cNvSpPr txBox="1"/>
            <p:nvPr/>
          </p:nvSpPr>
          <p:spPr>
            <a:xfrm>
              <a:off x="7960668" y="1235970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03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DCC7378-3E86-CF91-0E24-C391CF163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0959" y="1235970"/>
              <a:ext cx="2310368" cy="231036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FADA1A-DFA6-B577-62A1-6CBCED60CCE3}"/>
                </a:ext>
              </a:extLst>
            </p:cNvPr>
            <p:cNvSpPr txBox="1"/>
            <p:nvPr/>
          </p:nvSpPr>
          <p:spPr>
            <a:xfrm>
              <a:off x="7077335" y="2037211"/>
              <a:ext cx="11176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프로젝트</a:t>
              </a:r>
              <a:b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 기술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E24D05-964F-C60E-D4CF-1363DE7E1A70}"/>
              </a:ext>
            </a:extLst>
          </p:cNvPr>
          <p:cNvGrpSpPr/>
          <p:nvPr/>
        </p:nvGrpSpPr>
        <p:grpSpPr>
          <a:xfrm>
            <a:off x="3530853" y="3789739"/>
            <a:ext cx="2379385" cy="2323069"/>
            <a:chOff x="5010562" y="3789739"/>
            <a:chExt cx="2379385" cy="232306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F79BD9A-B2A8-5C2F-1458-476696F91854}"/>
                </a:ext>
              </a:extLst>
            </p:cNvPr>
            <p:cNvSpPr txBox="1"/>
            <p:nvPr/>
          </p:nvSpPr>
          <p:spPr>
            <a:xfrm>
              <a:off x="6490271" y="3789739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04</a:t>
              </a: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3999A77-1305-9C38-DBB9-7706ADE0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0562" y="3802439"/>
              <a:ext cx="2310369" cy="231036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78A6FC-602D-F44C-FF6F-99B7FA4C3F44}"/>
                </a:ext>
              </a:extLst>
            </p:cNvPr>
            <p:cNvSpPr txBox="1"/>
            <p:nvPr/>
          </p:nvSpPr>
          <p:spPr>
            <a:xfrm>
              <a:off x="5388289" y="4603680"/>
              <a:ext cx="15549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프로젝트 시연</a:t>
              </a:r>
              <a:b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및 향후 계획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41A6F6B-BF44-C5E5-8312-058028BC9A29}"/>
              </a:ext>
            </a:extLst>
          </p:cNvPr>
          <p:cNvGrpSpPr/>
          <p:nvPr/>
        </p:nvGrpSpPr>
        <p:grpSpPr>
          <a:xfrm>
            <a:off x="6502652" y="3789739"/>
            <a:ext cx="2379386" cy="2323069"/>
            <a:chOff x="7982361" y="3789739"/>
            <a:chExt cx="2379386" cy="232306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AEF8E6B-964A-D0A7-00D5-EBD9C3131FB1}"/>
                </a:ext>
              </a:extLst>
            </p:cNvPr>
            <p:cNvSpPr txBox="1"/>
            <p:nvPr/>
          </p:nvSpPr>
          <p:spPr>
            <a:xfrm>
              <a:off x="9462071" y="3789739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05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52A10C2-BB6A-FFDE-D819-5126037F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2361" y="3802439"/>
              <a:ext cx="2310369" cy="231036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06307E-5694-BE86-F737-5E9D411B4671}"/>
                </a:ext>
              </a:extLst>
            </p:cNvPr>
            <p:cNvSpPr txBox="1"/>
            <p:nvPr/>
          </p:nvSpPr>
          <p:spPr>
            <a:xfrm>
              <a:off x="8607914" y="4757568"/>
              <a:ext cx="1059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팀원소개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17DE35-AF5B-6C10-DD83-D819640D27CA}"/>
              </a:ext>
            </a:extLst>
          </p:cNvPr>
          <p:cNvGrpSpPr/>
          <p:nvPr/>
        </p:nvGrpSpPr>
        <p:grpSpPr>
          <a:xfrm>
            <a:off x="9405435" y="3789739"/>
            <a:ext cx="2379386" cy="2323069"/>
            <a:chOff x="9405435" y="3789739"/>
            <a:chExt cx="2379386" cy="23230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D712DE-28E8-5D89-284C-4222254FD2BA}"/>
                </a:ext>
              </a:extLst>
            </p:cNvPr>
            <p:cNvSpPr txBox="1"/>
            <p:nvPr/>
          </p:nvSpPr>
          <p:spPr>
            <a:xfrm>
              <a:off x="10885145" y="3789739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06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F4B9A3D-44E6-B79B-5F2D-EE60D775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5435" y="3802439"/>
              <a:ext cx="2310369" cy="23103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48476A-7A9D-1FF5-A824-30CFB108C841}"/>
                </a:ext>
              </a:extLst>
            </p:cNvPr>
            <p:cNvSpPr txBox="1"/>
            <p:nvPr/>
          </p:nvSpPr>
          <p:spPr>
            <a:xfrm>
              <a:off x="10147688" y="4757568"/>
              <a:ext cx="8258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Q &amp; A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070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6A7E35-076B-F626-CCBC-F1A274009F2C}"/>
              </a:ext>
            </a:extLst>
          </p:cNvPr>
          <p:cNvGrpSpPr/>
          <p:nvPr/>
        </p:nvGrpSpPr>
        <p:grpSpPr>
          <a:xfrm>
            <a:off x="522512" y="1798493"/>
            <a:ext cx="11146972" cy="3261014"/>
            <a:chOff x="522514" y="1798493"/>
            <a:chExt cx="11146972" cy="326101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41F64FD-D454-284F-C9EB-D519E380BC0C}"/>
                </a:ext>
              </a:extLst>
            </p:cNvPr>
            <p:cNvSpPr/>
            <p:nvPr/>
          </p:nvSpPr>
          <p:spPr>
            <a:xfrm>
              <a:off x="522514" y="1798493"/>
              <a:ext cx="11146972" cy="3261014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76466E-D830-86D7-2C32-5F3785356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669"/>
            <a:stretch/>
          </p:blipFill>
          <p:spPr>
            <a:xfrm>
              <a:off x="522514" y="2154444"/>
              <a:ext cx="11146971" cy="290506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61DDA8-C18E-ED59-ECFA-907AC7F114C6}"/>
                </a:ext>
              </a:extLst>
            </p:cNvPr>
            <p:cNvGrpSpPr/>
            <p:nvPr/>
          </p:nvGrpSpPr>
          <p:grpSpPr>
            <a:xfrm>
              <a:off x="11062390" y="1911155"/>
              <a:ext cx="491816" cy="130628"/>
              <a:chOff x="11062390" y="1911155"/>
              <a:chExt cx="491816" cy="130628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8371F53-1EB0-FC13-3CE0-3E69181ED237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66B53B4-C18E-B5B7-F27B-1B1A75E25143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0036C76-5AC6-E012-CCAF-D25DF7C6B752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E21B2B-CC7C-97F9-5C5E-33343202E485}"/>
              </a:ext>
            </a:extLst>
          </p:cNvPr>
          <p:cNvGrpSpPr/>
          <p:nvPr/>
        </p:nvGrpSpPr>
        <p:grpSpPr>
          <a:xfrm>
            <a:off x="2749265" y="967135"/>
            <a:ext cx="6693464" cy="4923729"/>
            <a:chOff x="3000913" y="967135"/>
            <a:chExt cx="6693464" cy="4923729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8B794A48-E62B-BC2E-0999-AF79ACB0C90D}"/>
                </a:ext>
              </a:extLst>
            </p:cNvPr>
            <p:cNvSpPr/>
            <p:nvPr/>
          </p:nvSpPr>
          <p:spPr>
            <a:xfrm>
              <a:off x="3000914" y="967135"/>
              <a:ext cx="6693463" cy="4923729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5A3F6B3-9E49-106D-CFAD-C40288807338}"/>
                </a:ext>
              </a:extLst>
            </p:cNvPr>
            <p:cNvSpPr/>
            <p:nvPr/>
          </p:nvSpPr>
          <p:spPr>
            <a:xfrm>
              <a:off x="3000913" y="1311548"/>
              <a:ext cx="6693463" cy="4579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D731F92-2F10-4CF5-63A5-681F9A857A80}"/>
                </a:ext>
              </a:extLst>
            </p:cNvPr>
            <p:cNvGrpSpPr/>
            <p:nvPr/>
          </p:nvGrpSpPr>
          <p:grpSpPr>
            <a:xfrm>
              <a:off x="9072399" y="1056484"/>
              <a:ext cx="491816" cy="130628"/>
              <a:chOff x="11062390" y="1911155"/>
              <a:chExt cx="491816" cy="1306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CB6B841-803D-85E2-0772-86D89F78175B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C091B5F-2290-380C-A3FA-8CCB7CAFD724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4F0F7C3-3AE1-030E-AF3F-909181E5C58E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D8781-F1A1-A440-E65C-A62F48F249A6}"/>
              </a:ext>
            </a:extLst>
          </p:cNvPr>
          <p:cNvGrpSpPr/>
          <p:nvPr/>
        </p:nvGrpSpPr>
        <p:grpSpPr>
          <a:xfrm>
            <a:off x="4906303" y="2267464"/>
            <a:ext cx="2379386" cy="2323069"/>
            <a:chOff x="9405435" y="3789739"/>
            <a:chExt cx="2379386" cy="23230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1E0EB4-3C6C-CB00-B457-ABF3C2992D8A}"/>
                </a:ext>
              </a:extLst>
            </p:cNvPr>
            <p:cNvSpPr txBox="1"/>
            <p:nvPr/>
          </p:nvSpPr>
          <p:spPr>
            <a:xfrm>
              <a:off x="10885145" y="3789739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06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11839AB-1281-775E-EEF1-0F14B1CF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435" y="3802439"/>
              <a:ext cx="2310369" cy="231036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832379-2E27-4E94-ED04-E66297E0FADD}"/>
                </a:ext>
              </a:extLst>
            </p:cNvPr>
            <p:cNvSpPr txBox="1"/>
            <p:nvPr/>
          </p:nvSpPr>
          <p:spPr>
            <a:xfrm>
              <a:off x="10147688" y="4757568"/>
              <a:ext cx="8258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Q &amp; A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54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6A7E35-076B-F626-CCBC-F1A274009F2C}"/>
              </a:ext>
            </a:extLst>
          </p:cNvPr>
          <p:cNvGrpSpPr/>
          <p:nvPr/>
        </p:nvGrpSpPr>
        <p:grpSpPr>
          <a:xfrm>
            <a:off x="522512" y="1798493"/>
            <a:ext cx="11146972" cy="3261014"/>
            <a:chOff x="522514" y="1798493"/>
            <a:chExt cx="11146972" cy="326101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41F64FD-D454-284F-C9EB-D519E380BC0C}"/>
                </a:ext>
              </a:extLst>
            </p:cNvPr>
            <p:cNvSpPr/>
            <p:nvPr/>
          </p:nvSpPr>
          <p:spPr>
            <a:xfrm>
              <a:off x="522514" y="1798493"/>
              <a:ext cx="11146972" cy="3261014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76466E-D830-86D7-2C32-5F3785356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669"/>
            <a:stretch/>
          </p:blipFill>
          <p:spPr>
            <a:xfrm>
              <a:off x="522514" y="2154444"/>
              <a:ext cx="11146971" cy="290506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61DDA8-C18E-ED59-ECFA-907AC7F114C6}"/>
                </a:ext>
              </a:extLst>
            </p:cNvPr>
            <p:cNvGrpSpPr/>
            <p:nvPr/>
          </p:nvGrpSpPr>
          <p:grpSpPr>
            <a:xfrm>
              <a:off x="11062390" y="1911155"/>
              <a:ext cx="491816" cy="130628"/>
              <a:chOff x="11062390" y="1911155"/>
              <a:chExt cx="491816" cy="130628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8371F53-1EB0-FC13-3CE0-3E69181ED237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66B53B4-C18E-B5B7-F27B-1B1A75E25143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0036C76-5AC6-E012-CCAF-D25DF7C6B752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E21B2B-CC7C-97F9-5C5E-33343202E485}"/>
              </a:ext>
            </a:extLst>
          </p:cNvPr>
          <p:cNvGrpSpPr/>
          <p:nvPr/>
        </p:nvGrpSpPr>
        <p:grpSpPr>
          <a:xfrm>
            <a:off x="2749265" y="967135"/>
            <a:ext cx="6693464" cy="4923729"/>
            <a:chOff x="3000913" y="967135"/>
            <a:chExt cx="6693464" cy="4923729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8B794A48-E62B-BC2E-0999-AF79ACB0C90D}"/>
                </a:ext>
              </a:extLst>
            </p:cNvPr>
            <p:cNvSpPr/>
            <p:nvPr/>
          </p:nvSpPr>
          <p:spPr>
            <a:xfrm>
              <a:off x="3000914" y="967135"/>
              <a:ext cx="6693463" cy="4923729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5A3F6B3-9E49-106D-CFAD-C40288807338}"/>
                </a:ext>
              </a:extLst>
            </p:cNvPr>
            <p:cNvSpPr/>
            <p:nvPr/>
          </p:nvSpPr>
          <p:spPr>
            <a:xfrm>
              <a:off x="3000913" y="1311548"/>
              <a:ext cx="6693463" cy="4579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D731F92-2F10-4CF5-63A5-681F9A857A80}"/>
                </a:ext>
              </a:extLst>
            </p:cNvPr>
            <p:cNvGrpSpPr/>
            <p:nvPr/>
          </p:nvGrpSpPr>
          <p:grpSpPr>
            <a:xfrm>
              <a:off x="9072399" y="1056484"/>
              <a:ext cx="491816" cy="130628"/>
              <a:chOff x="11062390" y="1911155"/>
              <a:chExt cx="491816" cy="1306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CB6B841-803D-85E2-0772-86D89F78175B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C091B5F-2290-380C-A3FA-8CCB7CAFD724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4F0F7C3-3AE1-030E-AF3F-909181E5C58E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AA9B73-D75C-FF03-F794-8BB19CBA38EB}"/>
              </a:ext>
            </a:extLst>
          </p:cNvPr>
          <p:cNvGrpSpPr/>
          <p:nvPr/>
        </p:nvGrpSpPr>
        <p:grpSpPr>
          <a:xfrm>
            <a:off x="4940812" y="2273815"/>
            <a:ext cx="2310368" cy="2310368"/>
            <a:chOff x="580747" y="1235970"/>
            <a:chExt cx="2310368" cy="23103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5A9EE8-36D4-2D96-D595-50DB2BAE9D84}"/>
                </a:ext>
              </a:extLst>
            </p:cNvPr>
            <p:cNvSpPr txBox="1"/>
            <p:nvPr/>
          </p:nvSpPr>
          <p:spPr>
            <a:xfrm>
              <a:off x="2176461" y="1235970"/>
              <a:ext cx="71465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01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6310840-50A3-0544-01DB-5E3A6369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47" y="1235970"/>
              <a:ext cx="2310368" cy="231036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78973E-0980-AE52-CACE-93A6B4F78E63}"/>
                </a:ext>
              </a:extLst>
            </p:cNvPr>
            <p:cNvSpPr txBox="1"/>
            <p:nvPr/>
          </p:nvSpPr>
          <p:spPr>
            <a:xfrm>
              <a:off x="1206299" y="2191099"/>
              <a:ext cx="10592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주제선정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36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B5089E-4566-97E3-334D-B43E56945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727" y="1307947"/>
            <a:ext cx="9277865" cy="5328379"/>
          </a:xfrm>
          <a:prstGeom prst="rect">
            <a:avLst/>
          </a:prstGeom>
        </p:spPr>
      </p:pic>
      <p:pic>
        <p:nvPicPr>
          <p:cNvPr id="9" name="그림 8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C57CCABB-D808-ECB5-BB3F-46D83857C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60" y="221674"/>
            <a:ext cx="2716066" cy="892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B40AFB-1E21-A088-25CF-13372872DAAC}"/>
              </a:ext>
            </a:extLst>
          </p:cNvPr>
          <p:cNvSpPr txBox="1"/>
          <p:nvPr/>
        </p:nvSpPr>
        <p:spPr>
          <a:xfrm>
            <a:off x="10597333" y="6596390"/>
            <a:ext cx="1594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사진출처</a:t>
            </a:r>
            <a:r>
              <a:rPr lang="en-US" altLang="ko-KR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5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와디즈</a:t>
            </a:r>
            <a:r>
              <a:rPr lang="ko-KR" altLang="en-US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홈페이지</a:t>
            </a:r>
            <a:endParaRPr lang="id-ID" altLang="ko-KR" sz="105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5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205813-715A-28BC-BE7B-E6A0CB771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t="15612" r="75325" b="41057"/>
          <a:stretch/>
        </p:blipFill>
        <p:spPr>
          <a:xfrm>
            <a:off x="4288079" y="2077053"/>
            <a:ext cx="3615843" cy="4128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949AF3-5F85-3AEF-A85D-C2E6B7D8B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7" t="19680" r="74614" b="31941"/>
          <a:stretch/>
        </p:blipFill>
        <p:spPr>
          <a:xfrm>
            <a:off x="407752" y="1066960"/>
            <a:ext cx="3295749" cy="4128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D5025-9AC5-09B6-6B68-F0792D48BA28}"/>
              </a:ext>
            </a:extLst>
          </p:cNvPr>
          <p:cNvSpPr txBox="1"/>
          <p:nvPr/>
        </p:nvSpPr>
        <p:spPr>
          <a:xfrm>
            <a:off x="10597333" y="6596390"/>
            <a:ext cx="1594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사진출처</a:t>
            </a:r>
            <a:r>
              <a:rPr lang="en-US" altLang="ko-KR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5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와디즈</a:t>
            </a:r>
            <a:r>
              <a:rPr lang="ko-KR" altLang="en-US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홈페이지</a:t>
            </a:r>
            <a:endParaRPr lang="id-ID" altLang="ko-KR" sz="105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4673E7-D83B-C6E1-5D53-7CAAFAFA1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0" t="19810" r="74883" b="31516"/>
          <a:stretch/>
        </p:blipFill>
        <p:spPr>
          <a:xfrm>
            <a:off x="8488501" y="1066960"/>
            <a:ext cx="3295748" cy="4137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CE732-F35C-BB32-9A35-78B98C803DC5}"/>
              </a:ext>
            </a:extLst>
          </p:cNvPr>
          <p:cNvSpPr txBox="1"/>
          <p:nvPr/>
        </p:nvSpPr>
        <p:spPr>
          <a:xfrm>
            <a:off x="407752" y="452237"/>
            <a:ext cx="5119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우리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모여 함께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새로운 가치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만듭니다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39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A6850B23-A45F-7F3C-CE11-C008F7E751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2235" y="1358801"/>
            <a:ext cx="6414769" cy="3774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D22DE-291F-6D83-4195-0687951B67AF}"/>
              </a:ext>
            </a:extLst>
          </p:cNvPr>
          <p:cNvSpPr txBox="1"/>
          <p:nvPr/>
        </p:nvSpPr>
        <p:spPr>
          <a:xfrm>
            <a:off x="1075820" y="2241992"/>
            <a:ext cx="3527293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 정해져 있는 여가생활을 즐기기보다는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자신이 가장 잘 알고 적합한 여가활동을 직접 기획하거나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펀딩에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참여하여 즐길 수 있습니다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32415-E1C9-6193-F5EC-8B1CBB6A3B0B}"/>
              </a:ext>
            </a:extLst>
          </p:cNvPr>
          <p:cNvSpPr txBox="1"/>
          <p:nvPr/>
        </p:nvSpPr>
        <p:spPr>
          <a:xfrm>
            <a:off x="1075820" y="1801560"/>
            <a:ext cx="542456" cy="34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Fun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C8187-0BEC-4415-004B-6AA30AF547F7}"/>
              </a:ext>
            </a:extLst>
          </p:cNvPr>
          <p:cNvSpPr txBox="1"/>
          <p:nvPr/>
        </p:nvSpPr>
        <p:spPr>
          <a:xfrm>
            <a:off x="2240094" y="1817333"/>
            <a:ext cx="1035220" cy="312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400" spc="-6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뻔한 </a:t>
            </a:r>
            <a:r>
              <a:rPr lang="en-US" altLang="ko-KR" sz="1400" spc="-6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spc="-6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즐거운</a:t>
            </a:r>
            <a:endParaRPr lang="id-ID" altLang="ko-KR" sz="1400" spc="-6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C83D4-C8ED-89C9-935F-199D86786710}"/>
              </a:ext>
            </a:extLst>
          </p:cNvPr>
          <p:cNvSpPr txBox="1"/>
          <p:nvPr/>
        </p:nvSpPr>
        <p:spPr>
          <a:xfrm>
            <a:off x="1075821" y="4103294"/>
            <a:ext cx="3527292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숲의 다양한 나무들처럼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문화는 각기 다른 다양성을 지니고 있습니다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펀딩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프로젝트를 통해 자신에게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또는 지인에게 휴식을 선물해 줄 수 있습니다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64DC37-DD62-56B6-CE23-69351FD82B35}"/>
              </a:ext>
            </a:extLst>
          </p:cNvPr>
          <p:cNvSpPr txBox="1"/>
          <p:nvPr/>
        </p:nvSpPr>
        <p:spPr>
          <a:xfrm>
            <a:off x="1075820" y="3662862"/>
            <a:ext cx="618439" cy="34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Rest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1C6D64-CD8D-8CBF-8DDD-B0EAA0B1392F}"/>
              </a:ext>
            </a:extLst>
          </p:cNvPr>
          <p:cNvSpPr txBox="1"/>
          <p:nvPr/>
        </p:nvSpPr>
        <p:spPr>
          <a:xfrm>
            <a:off x="2240094" y="3678635"/>
            <a:ext cx="480260" cy="312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400" spc="-6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휴식</a:t>
            </a:r>
            <a:endParaRPr lang="id-ID" altLang="ko-KR" sz="1400" spc="-6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15E9D-F5FE-2DB2-EA8D-F448F09C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69" y="2241992"/>
            <a:ext cx="3771900" cy="128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2131A1-0CFA-45BD-2C6C-003A2B4E962F}"/>
              </a:ext>
            </a:extLst>
          </p:cNvPr>
          <p:cNvSpPr txBox="1"/>
          <p:nvPr/>
        </p:nvSpPr>
        <p:spPr>
          <a:xfrm>
            <a:off x="11112857" y="6604084"/>
            <a:ext cx="10791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로고</a:t>
            </a:r>
            <a:r>
              <a:rPr lang="en-US" altLang="ko-KR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05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안지윤 제작</a:t>
            </a:r>
            <a:endParaRPr lang="id-ID" altLang="ko-KR" sz="105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83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D15E9D-F5FE-2DB2-EA8D-F448F09C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4" y="205909"/>
            <a:ext cx="1612833" cy="548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8B80BC-A198-B615-A3E0-F4E2E1E32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3811270"/>
            <a:ext cx="1564640" cy="1564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C7C3E-1288-81A7-F130-140ABD45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560" y="3881120"/>
            <a:ext cx="1564640" cy="1564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C4D75D-14DB-D007-9897-90D15261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80" y="1203682"/>
            <a:ext cx="1564640" cy="1564640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BE8E5518-5AE7-05B7-236E-670CD088C253}"/>
              </a:ext>
            </a:extLst>
          </p:cNvPr>
          <p:cNvSpPr/>
          <p:nvPr/>
        </p:nvSpPr>
        <p:spPr>
          <a:xfrm>
            <a:off x="3520440" y="4531360"/>
            <a:ext cx="5040630" cy="3200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872E3-B30C-1A43-B936-BC5C160007DB}"/>
              </a:ext>
            </a:extLst>
          </p:cNvPr>
          <p:cNvSpPr txBox="1"/>
          <p:nvPr/>
        </p:nvSpPr>
        <p:spPr>
          <a:xfrm>
            <a:off x="5330888" y="4285813"/>
            <a:ext cx="1530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승인  신청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5423CDCF-B209-5AA2-40C4-0CA41A89AA70}"/>
              </a:ext>
            </a:extLst>
          </p:cNvPr>
          <p:cNvSpPr/>
          <p:nvPr/>
        </p:nvSpPr>
        <p:spPr>
          <a:xfrm flipH="1">
            <a:off x="3520439" y="4851400"/>
            <a:ext cx="5040631" cy="3200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5EAA0-DB3E-65F3-7976-7E659127B6AD}"/>
              </a:ext>
            </a:extLst>
          </p:cNvPr>
          <p:cNvSpPr txBox="1"/>
          <p:nvPr/>
        </p:nvSpPr>
        <p:spPr>
          <a:xfrm>
            <a:off x="5612592" y="510264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승인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거절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5A39B-F779-127D-ABE6-249B730A3161}"/>
              </a:ext>
            </a:extLst>
          </p:cNvPr>
          <p:cNvSpPr txBox="1"/>
          <p:nvPr/>
        </p:nvSpPr>
        <p:spPr>
          <a:xfrm>
            <a:off x="9070273" y="5445760"/>
            <a:ext cx="77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관리자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D7C81-2987-9FAA-7082-90F08CFFE654}"/>
              </a:ext>
            </a:extLst>
          </p:cNvPr>
          <p:cNvSpPr txBox="1"/>
          <p:nvPr/>
        </p:nvSpPr>
        <p:spPr>
          <a:xfrm>
            <a:off x="5376251" y="2829203"/>
            <a:ext cx="14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구매자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판매자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47B3-4E58-57D2-1B4B-380BC36DCD07}"/>
              </a:ext>
            </a:extLst>
          </p:cNvPr>
          <p:cNvSpPr txBox="1"/>
          <p:nvPr/>
        </p:nvSpPr>
        <p:spPr>
          <a:xfrm>
            <a:off x="2018371" y="5445760"/>
            <a:ext cx="14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구매자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판매자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35D94002-D2F6-CD87-46CA-4C50BF0CAB73}"/>
              </a:ext>
            </a:extLst>
          </p:cNvPr>
          <p:cNvSpPr/>
          <p:nvPr/>
        </p:nvSpPr>
        <p:spPr>
          <a:xfrm rot="19342814">
            <a:off x="2912754" y="2756993"/>
            <a:ext cx="2635119" cy="3200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8DF15972-8728-9E32-6E1F-546B03FFFF6D}"/>
              </a:ext>
            </a:extLst>
          </p:cNvPr>
          <p:cNvSpPr/>
          <p:nvPr/>
        </p:nvSpPr>
        <p:spPr>
          <a:xfrm rot="8529213">
            <a:off x="2956237" y="3151124"/>
            <a:ext cx="2635119" cy="3200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5F960-833C-054F-21D8-AD6CEFF59168}"/>
              </a:ext>
            </a:extLst>
          </p:cNvPr>
          <p:cNvSpPr txBox="1"/>
          <p:nvPr/>
        </p:nvSpPr>
        <p:spPr>
          <a:xfrm>
            <a:off x="3330838" y="2590858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구매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판매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FD3D2F-A672-05C7-EA7F-DCDFCC40C5C9}"/>
              </a:ext>
            </a:extLst>
          </p:cNvPr>
          <p:cNvSpPr txBox="1"/>
          <p:nvPr/>
        </p:nvSpPr>
        <p:spPr>
          <a:xfrm>
            <a:off x="4457355" y="3275111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구매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판매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AE41A-A67E-4123-1AD9-9A2BECBDEA07}"/>
              </a:ext>
            </a:extLst>
          </p:cNvPr>
          <p:cNvSpPr txBox="1"/>
          <p:nvPr/>
        </p:nvSpPr>
        <p:spPr>
          <a:xfrm>
            <a:off x="7063673" y="6604084"/>
            <a:ext cx="5128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출처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</a:t>
            </a:r>
            <a:r>
              <a:rPr kumimoji="1" lang="en-US" altLang="ko-KR" sz="10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www.flaticon.com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en-US" altLang="ko-KR" sz="10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kr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/free-icons,</a:t>
            </a:r>
            <a:r>
              <a:rPr kumimoji="1" lang="ko-KR" altLang="en-US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아이콘 제작자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en-US" altLang="ko-KR" sz="10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pojok</a:t>
            </a:r>
            <a:r>
              <a:rPr kumimoji="1"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 - </a:t>
            </a:r>
            <a:r>
              <a:rPr kumimoji="1" lang="en-US" altLang="ko-KR" sz="10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Flaticon</a:t>
            </a:r>
            <a:endParaRPr kumimoji="1" lang="ko-KR" altLang="en-US" sz="10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94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6A7E35-076B-F626-CCBC-F1A274009F2C}"/>
              </a:ext>
            </a:extLst>
          </p:cNvPr>
          <p:cNvGrpSpPr/>
          <p:nvPr/>
        </p:nvGrpSpPr>
        <p:grpSpPr>
          <a:xfrm>
            <a:off x="522512" y="1798493"/>
            <a:ext cx="11146972" cy="3261014"/>
            <a:chOff x="522514" y="1798493"/>
            <a:chExt cx="11146972" cy="326101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41F64FD-D454-284F-C9EB-D519E380BC0C}"/>
                </a:ext>
              </a:extLst>
            </p:cNvPr>
            <p:cNvSpPr/>
            <p:nvPr/>
          </p:nvSpPr>
          <p:spPr>
            <a:xfrm>
              <a:off x="522514" y="1798493"/>
              <a:ext cx="11146972" cy="3261014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76466E-D830-86D7-2C32-5F3785356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669"/>
            <a:stretch/>
          </p:blipFill>
          <p:spPr>
            <a:xfrm>
              <a:off x="522514" y="2154444"/>
              <a:ext cx="11146971" cy="2905063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61DDA8-C18E-ED59-ECFA-907AC7F114C6}"/>
                </a:ext>
              </a:extLst>
            </p:cNvPr>
            <p:cNvGrpSpPr/>
            <p:nvPr/>
          </p:nvGrpSpPr>
          <p:grpSpPr>
            <a:xfrm>
              <a:off x="11062390" y="1911155"/>
              <a:ext cx="491816" cy="130628"/>
              <a:chOff x="11062390" y="1911155"/>
              <a:chExt cx="491816" cy="130628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8371F53-1EB0-FC13-3CE0-3E69181ED237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66B53B4-C18E-B5B7-F27B-1B1A75E25143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0036C76-5AC6-E012-CCAF-D25DF7C6B752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E21B2B-CC7C-97F9-5C5E-33343202E485}"/>
              </a:ext>
            </a:extLst>
          </p:cNvPr>
          <p:cNvGrpSpPr/>
          <p:nvPr/>
        </p:nvGrpSpPr>
        <p:grpSpPr>
          <a:xfrm>
            <a:off x="2749265" y="967135"/>
            <a:ext cx="6693464" cy="4923729"/>
            <a:chOff x="3000913" y="967135"/>
            <a:chExt cx="6693464" cy="4923729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8B794A48-E62B-BC2E-0999-AF79ACB0C90D}"/>
                </a:ext>
              </a:extLst>
            </p:cNvPr>
            <p:cNvSpPr/>
            <p:nvPr/>
          </p:nvSpPr>
          <p:spPr>
            <a:xfrm>
              <a:off x="3000914" y="967135"/>
              <a:ext cx="6693463" cy="4923729"/>
            </a:xfrm>
            <a:prstGeom prst="roundRect">
              <a:avLst>
                <a:gd name="adj" fmla="val 2869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5A3F6B3-9E49-106D-CFAD-C40288807338}"/>
                </a:ext>
              </a:extLst>
            </p:cNvPr>
            <p:cNvSpPr/>
            <p:nvPr/>
          </p:nvSpPr>
          <p:spPr>
            <a:xfrm>
              <a:off x="3000913" y="1311548"/>
              <a:ext cx="6693463" cy="4579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D731F92-2F10-4CF5-63A5-681F9A857A80}"/>
                </a:ext>
              </a:extLst>
            </p:cNvPr>
            <p:cNvGrpSpPr/>
            <p:nvPr/>
          </p:nvGrpSpPr>
          <p:grpSpPr>
            <a:xfrm>
              <a:off x="9072399" y="1056484"/>
              <a:ext cx="491816" cy="130628"/>
              <a:chOff x="11062390" y="1911155"/>
              <a:chExt cx="491816" cy="1306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CB6B841-803D-85E2-0772-86D89F78175B}"/>
                  </a:ext>
                </a:extLst>
              </p:cNvPr>
              <p:cNvSpPr/>
              <p:nvPr/>
            </p:nvSpPr>
            <p:spPr>
              <a:xfrm>
                <a:off x="11062390" y="1911155"/>
                <a:ext cx="130628" cy="130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C091B5F-2290-380C-A3FA-8CCB7CAFD724}"/>
                  </a:ext>
                </a:extLst>
              </p:cNvPr>
              <p:cNvSpPr/>
              <p:nvPr/>
            </p:nvSpPr>
            <p:spPr>
              <a:xfrm>
                <a:off x="11423578" y="1911155"/>
                <a:ext cx="130628" cy="1306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4F0F7C3-3AE1-030E-AF3F-909181E5C58E}"/>
                  </a:ext>
                </a:extLst>
              </p:cNvPr>
              <p:cNvSpPr/>
              <p:nvPr/>
            </p:nvSpPr>
            <p:spPr>
              <a:xfrm>
                <a:off x="11242984" y="1911155"/>
                <a:ext cx="130628" cy="13062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2009-5082-5A46-D4F3-5F3597326F6D}"/>
              </a:ext>
            </a:extLst>
          </p:cNvPr>
          <p:cNvGrpSpPr/>
          <p:nvPr/>
        </p:nvGrpSpPr>
        <p:grpSpPr>
          <a:xfrm>
            <a:off x="4906303" y="2273815"/>
            <a:ext cx="2379385" cy="2310368"/>
            <a:chOff x="3530853" y="1235970"/>
            <a:chExt cx="2379385" cy="23103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67051F-4FB3-4659-2AAF-5CA1A9DD7C20}"/>
                </a:ext>
              </a:extLst>
            </p:cNvPr>
            <p:cNvSpPr txBox="1"/>
            <p:nvPr/>
          </p:nvSpPr>
          <p:spPr>
            <a:xfrm>
              <a:off x="5010562" y="1235970"/>
              <a:ext cx="89967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02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DC414B-3B3A-C035-A351-57827E1D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0853" y="1235970"/>
              <a:ext cx="2310368" cy="231036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5DAF4B-4918-A829-115C-B1FE58005F66}"/>
                </a:ext>
              </a:extLst>
            </p:cNvPr>
            <p:cNvSpPr txBox="1"/>
            <p:nvPr/>
          </p:nvSpPr>
          <p:spPr>
            <a:xfrm>
              <a:off x="3967573" y="2037211"/>
              <a:ext cx="14369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개발 일정</a:t>
              </a:r>
              <a:b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및 </a:t>
              </a:r>
              <a:r>
                <a:rPr lang="en-US" altLang="ko-KR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ERD </a:t>
              </a:r>
              <a:r>
                <a:rPr lang="ko-KR" altLang="en-US" sz="20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설계</a:t>
              </a:r>
              <a:endParaRPr lang="id-ID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959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1188</Words>
  <Application>Microsoft Office PowerPoint</Application>
  <PresentationFormat>와이드스크린</PresentationFormat>
  <Paragraphs>189</Paragraphs>
  <Slides>30</Slides>
  <Notes>12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Pretendard Medium</vt:lpstr>
      <vt:lpstr>Pretendard SemiBold</vt:lpstr>
      <vt:lpstr>Pretendard ExtraBold</vt:lpstr>
      <vt:lpstr>Pretendard</vt:lpstr>
      <vt:lpstr>Pretendard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홍재성</dc:creator>
  <cp:lastModifiedBy>FullName</cp:lastModifiedBy>
  <cp:revision>68</cp:revision>
  <dcterms:created xsi:type="dcterms:W3CDTF">2024-06-28T02:25:56Z</dcterms:created>
  <dcterms:modified xsi:type="dcterms:W3CDTF">2024-12-05T07:14:56Z</dcterms:modified>
</cp:coreProperties>
</file>